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4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85" r:id="rId11"/>
    <p:sldId id="286" r:id="rId12"/>
    <p:sldId id="266" r:id="rId13"/>
    <p:sldId id="287" r:id="rId14"/>
    <p:sldId id="288" r:id="rId15"/>
    <p:sldId id="291" r:id="rId16"/>
    <p:sldId id="292" r:id="rId17"/>
    <p:sldId id="294" r:id="rId18"/>
    <p:sldId id="293" r:id="rId19"/>
    <p:sldId id="290" r:id="rId20"/>
    <p:sldId id="267" r:id="rId21"/>
    <p:sldId id="268" r:id="rId22"/>
    <p:sldId id="270" r:id="rId23"/>
    <p:sldId id="271" r:id="rId24"/>
    <p:sldId id="272" r:id="rId25"/>
    <p:sldId id="275" r:id="rId26"/>
    <p:sldId id="277" r:id="rId27"/>
    <p:sldId id="278" r:id="rId28"/>
    <p:sldId id="279" r:id="rId29"/>
    <p:sldId id="280" r:id="rId30"/>
    <p:sldId id="274" r:id="rId31"/>
    <p:sldId id="27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5" autoAdjust="0"/>
    <p:restoredTop sz="90929"/>
  </p:normalViewPr>
  <p:slideViewPr>
    <p:cSldViewPr>
      <p:cViewPr varScale="1">
        <p:scale>
          <a:sx n="78" d="100"/>
          <a:sy n="78" d="100"/>
        </p:scale>
        <p:origin x="14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9C198779-9065-4F75-A4A9-6F74203708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>
              <a:extLst>
                <a:ext uri="{FF2B5EF4-FFF2-40B4-BE49-F238E27FC236}">
                  <a16:creationId xmlns:a16="http://schemas.microsoft.com/office/drawing/2014/main" id="{8D5506EC-9D1B-43CC-B2C5-B9A61B3DE8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 descr="P:\!Themes\Artsy\Arthsepa.gif">
              <a:extLst>
                <a:ext uri="{FF2B5EF4-FFF2-40B4-BE49-F238E27FC236}">
                  <a16:creationId xmlns:a16="http://schemas.microsoft.com/office/drawing/2014/main" id="{3F680BED-31B7-448C-B6C0-B8FD964A92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A2A625C-E8F9-47E8-9FA1-830F15BEE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1D802D5-4819-4B06-8977-0D56A82FA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1B2B05C-D088-452F-BE05-B8E33EF17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9F1FC-F0DF-46F7-B1F1-EA0623F5C30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45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A1D6813-56B0-4C09-8975-BA55D6BF9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B40D58C-A51F-4E7D-BFB5-A3FA5D3C7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051BCB2-9527-4845-8E92-80B7EBB9F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5B716-A773-4247-9696-599D0979D4F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2921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96088" y="52388"/>
            <a:ext cx="2159000" cy="60039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17500" y="52388"/>
            <a:ext cx="6326188" cy="60039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C01E587-AC1A-4AC2-80DC-D1CA22090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89E65CA-0D2E-4ED8-AA0A-C8EAD0050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3AA299D-3E1E-4573-979A-7EE5354AE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EBFC5-AF69-4FD9-82CF-FAB973BE518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9691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tekst i isječak crtež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za ClipArt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D9EE5F0-6050-4350-928F-621177AC4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8601703-CA3A-4D7F-9B6A-34387447E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409B2B1-095A-4B93-8C58-82AC20A27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E0C16-9E1A-4494-B36F-85C83582893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9917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slov, isječak crtež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za ClipArt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C100C16-67F9-40CC-B3D0-E926A5FB8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5BEE141-E8B9-49D4-A3B2-6556BFE37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D5A391B-63F6-4D42-A64F-C6F1C0B8D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E1EB4-5A91-4968-A669-3F68B0A56CF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0140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317500" y="52388"/>
            <a:ext cx="8637588" cy="6003925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036B0AA-5562-4AF8-B3EE-08DF6C4D8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0C069AE-BE95-4D8D-AD41-5E04F4A57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86B1467-ACE3-4498-891A-0EFD256FD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3B80B-E53C-448F-976F-380AB6E8DE0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6151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9073803-67E8-4704-BDC9-DAFFD2A13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52D0281-0881-4A16-A29D-2D0C6CA9A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76336B3-6175-477D-87E7-09B0B1525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56647-F27D-459F-8669-4A2AB24B778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375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255FC8F-A6D5-40DF-B66C-051CE3B9F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E2BB6E6-D134-47F4-AA5F-BEAF531AA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EA33D34-52AB-4572-90ED-7FE255E48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4A598-3334-4315-873C-F84DA7F788C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2095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BDF6858-AF08-426F-A7C7-7F6F4C5CE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418E636-E3D4-4C43-BAA4-B28D689D1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E3CAD60-34C4-41A3-A452-0C88B1B1C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660BB-62A0-4EF3-920C-99E09AFD09C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1164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97A5A4C-1640-4355-80C4-16CA3EEE2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7A11736-A761-4FA0-A40C-8E08EDAE4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B4A9650-4D97-47A6-AB7F-734524F97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09510-BAC4-4500-8DF3-D27F832D426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7333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7F75459-0ED8-42C5-B390-0932E56D0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71DB430-19BA-4FDC-A0E0-604AD3FF5E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9AD469D-97ED-4805-A9A1-4F89A10A9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6A522-5669-4C99-BE31-D59E1F947A9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0063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8880289-AE7F-4ED1-B944-E747E20DD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8AB69BC-B820-4267-ABF8-8AB8C6636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94130C5-AC60-4AFE-B905-6A6D7B1EE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5B629-C4B9-480F-BD2A-24435809D99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9208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6DC5CA1-FF65-4A81-A521-CC968C5B6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BCC98D-BF23-48E3-83D0-401108DBC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950163C-F767-4C07-8AD8-9D453BD60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906CD-4F32-4207-BD62-65F0EDB6554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5658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ABDC38A-DCAB-41B6-83C8-874EC6890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78F6772-CB31-4027-8236-540F1A812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EA392A3-1BB7-4EB1-8939-F88AEC358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34A18-4183-463D-85A3-2BC425B8D81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0168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>
            <a:extLst>
              <a:ext uri="{FF2B5EF4-FFF2-40B4-BE49-F238E27FC236}">
                <a16:creationId xmlns:a16="http://schemas.microsoft.com/office/drawing/2014/main" id="{40244A78-6529-4AB5-B352-308154938E0E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>
              <a:extLst>
                <a:ext uri="{FF2B5EF4-FFF2-40B4-BE49-F238E27FC236}">
                  <a16:creationId xmlns:a16="http://schemas.microsoft.com/office/drawing/2014/main" id="{1B0EE642-D74F-4BB8-A573-71B12E568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8" descr="P:\!Themes\Artsy\Arthsepa.gif">
              <a:extLst>
                <a:ext uri="{FF2B5EF4-FFF2-40B4-BE49-F238E27FC236}">
                  <a16:creationId xmlns:a16="http://schemas.microsoft.com/office/drawing/2014/main" id="{6D65A657-70CA-4927-892E-011EBD795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8B621766-C7F8-4AE8-AC63-CD709F82D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52388"/>
            <a:ext cx="86375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2B30865F-F3B4-488A-9323-761326483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5C78F89E-B910-4A45-8FCC-7C481FEEF3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FFCCEFFB-FB49-443F-800C-2617D6AF2F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CD9D5DC0-2B05-49E0-B843-8EE082D40D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C7638FD3-628A-45CB-BBA9-F3A480FD4EA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7E35378-F91C-4F10-BC9B-BE8EA4C7F06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B1DFED4-D36A-4DC7-8FC6-0A4F796EA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4901FE13-E4C2-4E5B-82C6-331D2F9982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SIGURNIJI INTERNET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33CC0ED7-E444-47DB-8250-B5C27C18BA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31FA5B3-EB9B-4E62-919B-A2EF2E23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endParaRPr lang="hr-HR" altLang="sr-Latn-R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1F4528A-7A6C-474D-AB1A-D18868CD0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/>
              <a:t>CYBERBULLYING – NASILJE što je to?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49550-76F3-4840-922B-E10C0A2398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D7B88-3072-4DB0-8711-E9ED19E5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29058A9-BDA5-4E41-99D3-4CA84E8E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74FFF89-836E-41B4-88E8-FB21C80CD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2400"/>
              <a:t>Elektroničko nasilje je opći pojam za svaku komunikacijsku aktivnost elektroničkom/cyber tehnologijom (internet, mobilni telefon, tablet i sl.) koja se može smatrati štetnom kako za pojedinca, tako i za opće dobro. Uključuje verbalno ili psihičko uznemiravanje od strane pojedinaca ili skupine prema žrtvi koje se ponavlja. Poprima različite forme, poput izrugivanja, uvreda, prijetnji, glasina, ogovaranja, neugodnih komentara ili kleveta.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9FB34-0604-4B49-92AB-FE63A27274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2E5B-E5B9-4CC5-B3D9-27449F42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0DA475-5C95-41B2-B40D-98AE3EBB01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F85120-C2DA-44B5-8BAF-5033247F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90EF7C42-0699-43CB-99DB-CF1EA7737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307975"/>
            <a:ext cx="8637588" cy="11763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hr-HR" altLang="sr-Latn-RS"/>
              <a:t>Obilježja elektroničkog nasilja uključuju: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084F032-DF03-429E-92EA-53D84FF50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počinitelj ima namjeru povrijediti žrtvu;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r-HR" altLang="sr-Latn-RS" sz="2400" dirty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r-HR" altLang="sr-Latn-RS" sz="2400" dirty="0"/>
              <a:t>postoji neravnoteža moći između počinitelja i žrtve. To je kod klasičnog nasilja lako uočiti, ali je teže definirati u svijetu interneta. Dokaz te neravnoteže moći može ležati u činjenici da nasilnik ili nasilnici često ostaju anonimni i imaju veliku moć kad gotovo u trenu imaju pristup široj publici dok objavljuju materijal koji može nekoga osramotiti ili povrijediti;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973A5E2-C716-45B1-9D73-BC39A615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901BA4A-C31A-43DE-907C-31E7EEA01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2800"/>
              <a:t>postoji element ponavljanja ili kontinuirane prijetnje daljnjom agresijom. Jednokratni komentari ili prijetnje, nazivaju se flaming ili trolling i ne smatraju se elektroničkim nasiljem. Ipak treba biti oprezan jer u svijetu interneta, jednokratna agresija koja dolazi od strane više korisnika ili istog korisnika i masovno se dijeli s drugima, prerasta u elektroničko nasilje;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57480-FE3E-4780-BAEC-7185AA8424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956E-F4E2-4608-9262-F76A3871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FD3492F-1C63-46C5-86B3-783D6C72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986EFED-1464-477F-87B5-8C0C6CF48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2800"/>
              <a:t>konačno, najočitije obilježje elektroničkog nasilja jest da uključuje uporabu informacijske i komunikacijske tehnologije (mobiteli, računala, tableti i sl.) i, naravno, interneta.</a:t>
            </a:r>
          </a:p>
          <a:p>
            <a:r>
              <a:rPr lang="hr-HR" altLang="sr-Latn-RS" sz="2800"/>
              <a:t>SPOLNO ZLOSTAVLJANJE I UZNEMIRAVANJE</a:t>
            </a:r>
          </a:p>
          <a:p>
            <a:endParaRPr lang="hr-HR" altLang="sr-Latn-RS"/>
          </a:p>
          <a:p>
            <a:endParaRPr lang="hr-HR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A48CA-5DAF-4D9E-91B8-EC6878A4F2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A4E4-4E33-42DC-8A8D-C7327891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A2219-467E-45A1-ADEB-848BB3FA58D5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Među oblicima elektroničkog nasilja osobito je popularno i rašireno slanje i objavljivanje tračeva ili glasina koje mogu naštetiti ugledu osobe, što se obično naziva elektroničko klevetanje (engl. cyber denigration).</a:t>
            </a:r>
          </a:p>
          <a:p>
            <a:pPr>
              <a:defRPr/>
            </a:pPr>
            <a:endParaRPr lang="hr-HR" dirty="0"/>
          </a:p>
          <a:p>
            <a:pPr>
              <a:defRPr/>
            </a:pPr>
            <a:r>
              <a:rPr lang="hr-HR" dirty="0"/>
              <a:t>– Willard (2007) spominje i druge slične oblike kao što je dezinformiranje (engl. misinformation) koje se odnosi se na širenje neistinitih informacija preko e-pošte ili web-stranica te objavljivanje “preuređenih” fotografija.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32A52-4586-4876-902B-C23164AA93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E74A8-1A4D-4858-A3C5-132F1F0C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E143631B-2E3B-4B5F-AF01-33CFD99A31B6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hr-HR" altLang="sr-Latn-RS"/>
              <a:t>– U ovu skupinu može spadati i elektroničko razotkrivanje (engl. outing) – koje podrazumijeva otkrivanje tajni, dijeljenje osjetljivih, neugodnih privatnih informacija i fotografija koje su najčešće prikupljene dok su osobe bile u bliskom kontaktu.</a:t>
            </a:r>
          </a:p>
          <a:p>
            <a:endParaRPr lang="hr-HR" alt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6E776-A576-4538-82C1-E7D1733C8A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51766-2DFF-4EF5-ACC4-94EF7FC7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CF790349-20DA-4F47-B616-02E41CEE99F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hr-HR" altLang="sr-Latn-RS"/>
              <a:t>– </a:t>
            </a:r>
            <a:r>
              <a:rPr lang="hr-HR" altLang="sr-Latn-RS" sz="2800"/>
              <a:t>Relativno nov oblik elektroničkog nasilja, u kojem su žrtve drugi vršnjaci, a nerijetko i profesori, je videosnimanje napada (engl. happy slapping). Dok nekoliko učenika najčešće fizički napada žrtvu jedan od njih sve snima (mobitelom, kamerom), a zatim šalje ili objavljuje vidoesnimke napada. Iako u izvornom značenju sadržan izraz happy, što implicira da se radi o šaljivom videu, obično se iza toga krije više puta ponavljano nasilje. Naime, radi se o kombiniranom obliku nasilja, koje se može dogoditi jednom u realnom svijetu i višestruko ponavljati u virtualnom, a što žrtvu dovodi u osobito neugodnu poziciju (Campbell, 2006).</a:t>
            </a:r>
          </a:p>
          <a:p>
            <a:endParaRPr lang="hr-HR" altLang="sr-Latn-RS" sz="2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024D3-A40D-400A-B59A-3867CAE7BF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93481-EC83-478D-9611-3FF4AC97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4CF16F0F-D7F0-427D-93E2-B7F396CA57C0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hr-HR" altLang="sr-Latn-RS" sz="2400"/>
              <a:t> Kao što u realnom svijetu djecu pogađa odbacivanje od vršnjačke skupine, tako im i u virtualnom svijetu veliku bol nanosi namjerno isključivanje iz online grupa, ili brisanje s popisa prijatelja, koje se naziva online isključivanje/ostracizam (engl. exclusion).</a:t>
            </a:r>
          </a:p>
          <a:p>
            <a:endParaRPr lang="hr-HR" altLang="sr-Latn-RS" sz="2400"/>
          </a:p>
          <a:p>
            <a:r>
              <a:rPr lang="hr-HR" altLang="sr-Latn-RS" sz="2400"/>
              <a:t>– Osobito ozbiljne, konkretne posljedice u offline svijetu može izazvati krađa identiteta (engl. impersonation), krađa lozinki ili lažno predstavljanje, a zatim slanje materijala da se žrtva dovede u opasnost ili da se našteti njezinu ugledu (Willard, 2007). U Hrvatskoj je poznat slučaj djevojke koja je nakon svađe s dečkom uzela njegovu lozinku i ispisala ga sa svih fakulteta na koje se prijavio.</a:t>
            </a:r>
          </a:p>
          <a:p>
            <a:endParaRPr lang="hr-HR" altLang="sr-Latn-RS" sz="24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A2E28-69EB-4489-99D9-69AA12E648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69B2B-D99C-41CA-BA9A-E1AC5142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2E8CCE7-169F-4A5C-AEE5-8917369C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C6C2967-0D41-4383-899D-E7FC2C30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/>
              <a:t>Kako se zaštiti od nasilja na internetu?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F02FA-366C-46DF-B266-83C0C1BCFA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B8F53-6E04-44EF-B160-59605C25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0205DC3-D888-4A5A-8DCD-2C798717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11E988E-1FC0-4AFD-AFFB-ED69BE047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/>
              <a:t>Što je Internet?</a:t>
            </a:r>
          </a:p>
          <a:p>
            <a:r>
              <a:rPr lang="hr-HR" altLang="sr-Latn-RS"/>
              <a:t>Sigurnost računala?</a:t>
            </a:r>
          </a:p>
          <a:p>
            <a:r>
              <a:rPr lang="hr-HR" altLang="sr-Latn-RS"/>
              <a:t>Koje su prednosti, a koji nedostatci interneta?</a:t>
            </a:r>
          </a:p>
          <a:p>
            <a:r>
              <a:rPr lang="hr-HR" altLang="sr-Latn-RS"/>
              <a:t>Što znači biti siguran na intrentu?</a:t>
            </a:r>
          </a:p>
          <a:p>
            <a:r>
              <a:rPr lang="hr-HR" altLang="sr-Latn-RS"/>
              <a:t>Postoji li bonton na internetu?</a:t>
            </a:r>
          </a:p>
          <a:p>
            <a:endParaRPr lang="hr-HR" altLang="sr-Latn-RS"/>
          </a:p>
          <a:p>
            <a:endParaRPr lang="hr-HR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167B4-26A8-46A8-B087-1E1452D4D5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53EA8-2554-4D9C-A48E-FA5524A5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DFBF0E-BCA5-42A4-8408-F2B2D15030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89B243-3220-4644-A83D-AF30C738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5D900C7-C7D9-49DA-965B-0637311D7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CYBERBULLYING - preventiva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134042B-573F-4577-9ED5-0CEB9ECFA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828800"/>
            <a:ext cx="9036050" cy="4419600"/>
          </a:xfrm>
        </p:spPr>
        <p:txBody>
          <a:bodyPr/>
          <a:lstStyle/>
          <a:p>
            <a:pPr eaLnBrk="1" hangingPunct="1"/>
            <a:r>
              <a:rPr lang="hr-HR" altLang="sr-Latn-RS" sz="2400"/>
              <a:t>BUDI PAŽLJIVA kome daješ svoje osobne podatke.</a:t>
            </a:r>
          </a:p>
          <a:p>
            <a:pPr eaLnBrk="1" hangingPunct="1"/>
            <a:r>
              <a:rPr lang="hr-HR" altLang="sr-Latn-RS" sz="2400"/>
              <a:t>TUĐI OSOBNI PODACI nikada se ne dijele bez znanja te osobe!</a:t>
            </a:r>
          </a:p>
          <a:p>
            <a:pPr eaLnBrk="1" hangingPunct="1"/>
            <a:r>
              <a:rPr lang="hr-HR" altLang="sr-Latn-RS" sz="2400"/>
              <a:t>NIKAD NIKOME NE RECI SVOJU LOZINKU!!!</a:t>
            </a:r>
          </a:p>
          <a:p>
            <a:pPr eaLnBrk="1" hangingPunct="1"/>
            <a:r>
              <a:rPr lang="hr-HR" altLang="sr-Latn-RS" sz="2400"/>
              <a:t>Ne stavljaj na Internet ništa što ne želiš da vide ostali.</a:t>
            </a:r>
          </a:p>
          <a:p>
            <a:pPr eaLnBrk="1" hangingPunct="1"/>
            <a:r>
              <a:rPr lang="hr-HR" altLang="sr-Latn-RS" sz="2400"/>
              <a:t>Ako dobiješ poruku s nepoznatog broja, NE ODGOVARAJ!</a:t>
            </a:r>
          </a:p>
          <a:p>
            <a:pPr eaLnBrk="1" hangingPunct="1"/>
            <a:r>
              <a:rPr lang="hr-HR" altLang="sr-Latn-RS" sz="2400"/>
              <a:t>Budi pažljiv i obziran prema drugima.</a:t>
            </a:r>
          </a:p>
          <a:p>
            <a:pPr eaLnBrk="1" hangingPunct="1"/>
            <a:r>
              <a:rPr lang="hr-HR" altLang="sr-Latn-RS" sz="2400"/>
              <a:t>Ako si dobio uznemirujuću poruku, razgovaraj o tome s roditeljima ili nekom drugom bliskom odraslom osobom.</a:t>
            </a:r>
          </a:p>
          <a:p>
            <a:pPr eaLnBrk="1" hangingPunct="1"/>
            <a:r>
              <a:rPr lang="hr-HR" altLang="sr-Latn-RS" sz="2400"/>
              <a:t>U takvim slučajevima sačuvaj poruke kao dokaz.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464CE0-A0E4-42D9-9F3D-915BECBCD6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2A4F73-FF1D-466B-BB58-592DF223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9A8E9A5-AA13-4D51-ABB3-D4C1282DE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CYBERBULLYING - preventiva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9BB102A-4BD7-4E9A-AF61-D5CABDFE2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/>
              <a:t>Na forumu ili chatu možeš spriječiti daljnji dolazak nepoželjnih poruka s tipkom IGNORE ili BLOCK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/>
              <a:t>Da bi povjerio/la da li postoji nepoželjnih podataka o tebi, posjeti Google i utipkaj svoje ime i prezime pod navodnim znakovima (“Pero Perić”).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/>
              <a:t>Ne nalazi se s nepoznatim osobama koje si upoznao/la na Internetu!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3">
            <a:extLst>
              <a:ext uri="{FF2B5EF4-FFF2-40B4-BE49-F238E27FC236}">
                <a16:creationId xmlns:a16="http://schemas.microsoft.com/office/drawing/2014/main" id="{D7F495F6-0C45-4741-A39B-0D103ED646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7" name="Rezervirano mjesto podnožja 4">
            <a:extLst>
              <a:ext uri="{FF2B5EF4-FFF2-40B4-BE49-F238E27FC236}">
                <a16:creationId xmlns:a16="http://schemas.microsoft.com/office/drawing/2014/main" id="{8A0B4BE2-27BE-42EB-8D59-E74FE334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B53FA14B-88CF-48E5-86DD-95DEC2B5D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Pecanje u elektroničkom moru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F8780D2-FB66-420D-8C38-E2209887E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2895600"/>
          </a:xfrm>
        </p:spPr>
        <p:txBody>
          <a:bodyPr/>
          <a:lstStyle/>
          <a:p>
            <a:pPr eaLnBrk="1" hangingPunct="1"/>
            <a:r>
              <a:rPr lang="hr-HR" altLang="sr-Latn-RS" sz="2800"/>
              <a:t>Sumnjive poruke elektroničke pošte su poruke kojima nas pošiljatelji žele prevariti primamljujući nas pričom o dobitku na nekakvoj nagradnoj igri, bogatstvom koje žele podijeliti, i sl.</a:t>
            </a:r>
          </a:p>
          <a:p>
            <a:pPr eaLnBrk="1" hangingPunct="1"/>
            <a:r>
              <a:rPr lang="hr-HR" altLang="sr-Latn-RS" sz="2800"/>
              <a:t>Pri tome koriste osobne podatke koje su našli na mrežnim profilima i društvenim mrežama.</a:t>
            </a:r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id="{71197562-C667-44BC-BB43-ADF438F6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304958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EBE58C66-488F-4BDC-9E5A-595DFE7D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000"/>
            <a:ext cx="502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400">
                <a:latin typeface="Times New Roman" panose="02020603050405020304" pitchFamily="18" charset="0"/>
              </a:rPr>
              <a:t>Često takve poruke prođu kroz filtre za neželjenu poštu i tada je odgovornost na svakoj osobi da odvoji sumnjivu od stvarne poruke i poduzme odg. korake!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autoUpdateAnimBg="0"/>
      <p:bldP spid="8294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4B0FEC0-70F2-4B2E-88D1-EA5B350F4B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D36A802-0C28-4CA6-A9F5-E0AE8DC7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1F1E860C-61E9-4989-AF91-832C2ACD6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KRAĐA IDENTITETA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008635E-68B9-4CA2-A52C-ABD17063D8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41513"/>
            <a:ext cx="44958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/>
              <a:t>Krađa identiteta ili nasilje putem posrednika je najopasnija vrsta nasilja preko Interneta.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/>
              <a:t>Ono se događa kad počinitelj napada žrtvu preko treće osobe, ili jednostavno šteti osobi (njenom ugledu, imenu i časti), kojoj je ukrao identitet.</a:t>
            </a:r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7DC3F1CE-88CC-47D1-9D1E-7A950059A7F1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05000"/>
            <a:ext cx="3551238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F2AF3D-527A-49F2-9B5D-6B51AA67C4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18B367E-1BB0-4E07-A248-6D8E8624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CC54BADA-F758-4BEF-9FE4-89FB530D3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DRUŠTVENE MREŽE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9D74F0C-FF5D-4864-BFAF-401BDA18F6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87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>
                <a:latin typeface="PFSquareSansPro" charset="-18"/>
              </a:rPr>
              <a:t>Danas najviše informacija sa svijetom dijelimo putem društvenih mreža (npr. </a:t>
            </a:r>
            <a:r>
              <a:rPr lang="hr-HR" altLang="sr-Latn-RS" sz="2400" b="1" i="1">
                <a:latin typeface="PFSquareSansPro-BoldItalic" charset="-18"/>
              </a:rPr>
              <a:t>Facebook</a:t>
            </a:r>
            <a:r>
              <a:rPr lang="hr-HR" altLang="sr-Latn-RS" sz="2400">
                <a:latin typeface="PFSquareSansPro" charset="-18"/>
              </a:rPr>
              <a:t>) i </a:t>
            </a:r>
            <a:r>
              <a:rPr lang="hr-HR" altLang="sr-Latn-RS" sz="2400" i="1">
                <a:latin typeface="PFSquareSansPro-Italic" charset="-18"/>
              </a:rPr>
              <a:t>microblogging </a:t>
            </a:r>
            <a:r>
              <a:rPr lang="hr-HR" altLang="sr-Latn-RS" sz="2400">
                <a:latin typeface="PFSquareSansPro" charset="-18"/>
              </a:rPr>
              <a:t>servisa kao što je </a:t>
            </a:r>
            <a:r>
              <a:rPr lang="hr-HR" altLang="sr-Latn-RS" sz="2400" b="1" i="1">
                <a:latin typeface="PFSquareSansPro-BoldItalic" charset="-18"/>
              </a:rPr>
              <a:t>Twitter</a:t>
            </a:r>
            <a:r>
              <a:rPr lang="hr-HR" altLang="sr-Latn-RS" sz="2400">
                <a:latin typeface="PFSquareSansPro" charset="-1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>
                <a:latin typeface="PFSquareSansPro" charset="-18"/>
              </a:rPr>
              <a:t>Te su aktivnosti postale toliko uobičajene da ponekad zaboravimo koliko je širok krug ljudi koji sve to vide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>
                <a:latin typeface="PFSquareSansPro" charset="-18"/>
              </a:rPr>
              <a:t>Uz to nam najveći operateri društvenih mreža ne garantiraju da jednog dana podaci koji su bili vidljivi samo našim prijateljima neće postati javni.</a:t>
            </a:r>
            <a:endParaRPr lang="hr-HR" altLang="sr-Latn-RS" sz="2400"/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181FA007-50B7-40E8-A8E1-FB55059FF853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4925" y="2819400"/>
            <a:ext cx="4029075" cy="2435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B03BA16-A634-4F9E-B18C-B1DF99B331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E4F2EB-354F-4D8F-B859-2DEF8A0C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7AE93FD-A673-41F3-8758-34273A312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>
                <a:latin typeface="Calibri" panose="020F0502020204030204" pitchFamily="34" charset="0"/>
              </a:rPr>
              <a:t>Zaštitite privatnost na Facebooku</a:t>
            </a:r>
            <a:r>
              <a:rPr lang="hr-HR" altLang="sr-Latn-R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A748585-52D9-4C4B-A90F-FA6E7ED19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41513"/>
            <a:ext cx="9144000" cy="4306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/>
              <a:t>Facebook je najpopularnija društvena mreža s oko 500 milijuna korisnika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/>
              <a:t>Od toga je oko 150 000 maloljetnika u Hrvatskoj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/>
              <a:t>Korisnici dijele jedni s drugima informacije, a da ne vode računa o tome koliko i koje podatke zaista žele podijeliti s drugima.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/>
              <a:t> Tipični podaci koji mogu poslužiti za zlouporabu su datum i mjesto rođenja i/ili majčino djevojačko prezime, zatim trenutna lokacija, kontakt podaci i podaci o kretanju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1DF1769-E12F-48A7-9339-41A948BA41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026F7D4-38AC-4ED5-87A1-4607B898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E0FBCB3-8F1A-4E7C-AF7D-2688AA4E6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RIZICI UPORABE FACEBOOKA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D4EDDD3F-8040-4EA7-B64F-D3CDE1953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hr-HR" altLang="sr-Latn-RS" sz="2800"/>
              <a:t>Neke od mogućih zlouporaba: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hr-HR" altLang="sr-Latn-RS" sz="2800"/>
              <a:t>Uzrokovanje štete ugledu neke osobe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hr-HR" altLang="sr-Latn-RS" sz="2800"/>
              <a:t>Zastrašivanje ili cyber-bullying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hr-HR" altLang="sr-Latn-RS" sz="2800"/>
              <a:t>Ucjenjivanje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hr-HR" altLang="sr-Latn-RS" sz="2800"/>
              <a:t>Prepoznavanje lica za fizičko nasilje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hr-HR" altLang="sr-Latn-RS" sz="2800"/>
              <a:t>Krađa potpomognuta podacima prikupljenih s Facebooka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hr-HR" altLang="sr-Latn-RS" sz="2800"/>
              <a:t>Krađa identiteta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hr-HR" altLang="sr-Latn-RS" sz="2800"/>
              <a:t>Lažno predstavljanje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hr-HR" altLang="sr-Latn-RS" sz="2800"/>
              <a:t>Uhođenje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92EA6C-6F58-4028-9B4C-DC4FF188E1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94CC1B-0E31-45DE-B985-0AFEA00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64F47742-A25E-4D8D-BA7E-2BF8FDBFE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ZAŠTITA NA FACEBOOKU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5A6A74A-7EAB-4191-8DA0-99E7B35C1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41513"/>
            <a:ext cx="8686800" cy="4306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/>
              <a:t>Što se tiče dodavanja novog prijatelja, vrlo je važno PAZITI KOGA DODAJEMO ZA PRIJATELJA jer naša privatnost ovisi i o njima!!!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/>
              <a:t>Postoje lažni profili koji služe zlouporabi naših podataka ako ga dodamo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/>
              <a:t>Isti slučaj je s aplikacijama i igrama, koje koriste i predaju naše podatke drugim stranama koji ih koriste za oglašavanje.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680112-1550-4575-9C04-4F4E0CF778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EC275E-D6F0-4EB9-954A-7B45BD2A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0714D1F5-40E4-4D39-819A-6FEBA9CF7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ZAŠTITA PRIVATNOSTI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B792D3A-697A-4686-A2A8-0B5FB11D37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Zaštitu na Facebooku možemo urediti i kontrolirati putem naših postavki.</a:t>
            </a:r>
          </a:p>
          <a:p>
            <a:pPr eaLnBrk="1" hangingPunct="1"/>
            <a:r>
              <a:rPr lang="hr-HR" altLang="sr-Latn-RS"/>
              <a:t>Pravila privatnosti koje Facebook definira je da su ime, prezime i slika uvijek javno dostupni.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23855787-22D0-49AB-AB91-D11198E9CD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52600"/>
            <a:ext cx="4800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/>
              <a:t>Datum rođenja možete ukloniti s Facebook profila u postavkama – Edit my Profile – Basic Information tako da za Birthday odaberemo opciju “Don’t show my Birthday in my Profile”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/>
              <a:t>Poželjno je i ukloniti mjesto rođenja (Hometown) na isti način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1" grpId="0" build="p" autoUpdateAnimBg="0"/>
      <p:bldP spid="9421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C3A8784-575D-4003-9304-6694546E7C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823FF71-DB1D-4FF9-989A-E11E10DD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54C3F254-8F20-462D-98C7-8C30C67F2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SIGURNOST NA FACEBOOK-U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D97722F-B229-44CC-89DA-8D6BC800AA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Pod Account – My Account – Networks nalazi se popis mreža čijih ste član.</a:t>
            </a:r>
          </a:p>
          <a:p>
            <a:pPr eaLnBrk="1" hangingPunct="1"/>
            <a:r>
              <a:rPr lang="hr-HR" altLang="sr-Latn-RS"/>
              <a:t>Poželjno je NE BITI član ni jedne.</a:t>
            </a:r>
          </a:p>
          <a:p>
            <a:pPr eaLnBrk="1" hangingPunct="1"/>
            <a:r>
              <a:rPr lang="hr-HR" altLang="sr-Latn-RS"/>
              <a:t>Stoga odabrati opciju “No one”.</a:t>
            </a:r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1B16721F-BE8E-47A1-A781-F401645E69F9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4572000" cy="4387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38F0721-7F57-4B6B-B0E5-C92C2F6F2A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4CA02E4-99AD-41A6-B9AF-F8227191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65538" name="Rectangle 1026">
            <a:extLst>
              <a:ext uri="{FF2B5EF4-FFF2-40B4-BE49-F238E27FC236}">
                <a16:creationId xmlns:a16="http://schemas.microsoft.com/office/drawing/2014/main" id="{5092F41F-605F-4C75-9C4B-F7B98D7A5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ŠTO JE INTERNET?</a:t>
            </a:r>
          </a:p>
        </p:txBody>
      </p:sp>
      <p:sp>
        <p:nvSpPr>
          <p:cNvPr id="65539" name="Rectangle 1027">
            <a:extLst>
              <a:ext uri="{FF2B5EF4-FFF2-40B4-BE49-F238E27FC236}">
                <a16:creationId xmlns:a16="http://schemas.microsoft.com/office/drawing/2014/main" id="{ECF48EBB-0761-4267-9164-D8748B1D03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941513"/>
            <a:ext cx="805338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/>
              <a:t>Skup povezanih računala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400"/>
              <a:t>koji omogućuju brzu razmjenu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400"/>
              <a:t>podataka neovisno o njihovoj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400"/>
              <a:t>udaljenosti čine mrežu </a:t>
            </a:r>
            <a:r>
              <a:rPr lang="hr-HR" altLang="sr-Latn-RS" sz="2400" b="1"/>
              <a:t>Internet</a:t>
            </a:r>
            <a:r>
              <a:rPr lang="hr-HR" altLang="sr-Latn-RS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/>
              <a:t>Javno, svjetsko vlasništvo,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400"/>
              <a:t>nema autora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/>
              <a:t>Sve što objavite na Internetu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400"/>
              <a:t>je javno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/>
              <a:t>Svi koji su priključeni na Internet mogu se jednostavno, brzo i besplatno dopisivati, slati poruke, tražiti potrebne informacije…</a:t>
            </a:r>
          </a:p>
        </p:txBody>
      </p:sp>
      <p:pic>
        <p:nvPicPr>
          <p:cNvPr id="65543" name="Picture 1031" descr="C:\Documents and Settings\Dejana\My Documents\My Pictures\slika4.jpg">
            <a:extLst>
              <a:ext uri="{FF2B5EF4-FFF2-40B4-BE49-F238E27FC236}">
                <a16:creationId xmlns:a16="http://schemas.microsoft.com/office/drawing/2014/main" id="{5AB5A13A-8613-4431-B70E-FB22BD8269A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05000"/>
            <a:ext cx="4343400" cy="3203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2">
            <a:extLst>
              <a:ext uri="{FF2B5EF4-FFF2-40B4-BE49-F238E27FC236}">
                <a16:creationId xmlns:a16="http://schemas.microsoft.com/office/drawing/2014/main" id="{ABB062A6-AF62-40C1-9C23-F21D940BF2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zervirano mjesto podnožja 3">
            <a:extLst>
              <a:ext uri="{FF2B5EF4-FFF2-40B4-BE49-F238E27FC236}">
                <a16:creationId xmlns:a16="http://schemas.microsoft.com/office/drawing/2014/main" id="{70063646-87F1-47E7-9232-262FC05E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pic>
        <p:nvPicPr>
          <p:cNvPr id="88072" name="Picture 8">
            <a:extLst>
              <a:ext uri="{FF2B5EF4-FFF2-40B4-BE49-F238E27FC236}">
                <a16:creationId xmlns:a16="http://schemas.microsoft.com/office/drawing/2014/main" id="{0F6E2841-2FC9-444E-BE23-A80974B3E00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5646738" cy="6324600"/>
          </a:xfrm>
          <a:noFill/>
        </p:spPr>
      </p:pic>
      <p:sp>
        <p:nvSpPr>
          <p:cNvPr id="88073" name="Text Box 9">
            <a:extLst>
              <a:ext uri="{FF2B5EF4-FFF2-40B4-BE49-F238E27FC236}">
                <a16:creationId xmlns:a16="http://schemas.microsoft.com/office/drawing/2014/main" id="{657CCBC8-8721-497B-AD27-B6E5C883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85800"/>
            <a:ext cx="23622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>
                <a:latin typeface="Times New Roman" panose="02020603050405020304" pitchFamily="18" charset="0"/>
              </a:rPr>
              <a:t>Zaštitite svoje računalo i pametno koristite Internet jer ne znate tko sve “iza njega stoji”</a:t>
            </a:r>
            <a:r>
              <a:rPr lang="hr-HR" altLang="sr-Latn-RS">
                <a:latin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hr-HR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C1A6C9-E6F4-40D7-A22F-06100CE493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E7AC47-1DE2-4F86-B79D-432E01A3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C41A1BB6-FA93-47ED-908F-9B62CD097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/>
              <a:t>LITERATURA korištenih podataka i slika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B235938E-0409-4F97-ACDF-D164D2A7D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Web stranice i razne brošure CarNet-a i Nacionalnog CERT-a:</a:t>
            </a:r>
          </a:p>
          <a:p>
            <a:pPr eaLnBrk="1" hangingPunct="1"/>
            <a:r>
              <a:rPr lang="hr-HR" altLang="sr-Latn-RS"/>
              <a:t>Zaštite privatnost na Facebooku</a:t>
            </a:r>
          </a:p>
          <a:p>
            <a:pPr eaLnBrk="1" hangingPunct="1"/>
            <a:r>
              <a:rPr lang="hr-HR" altLang="sr-Latn-RS"/>
              <a:t>Sigurnije na Internetu</a:t>
            </a:r>
          </a:p>
          <a:p>
            <a:pPr eaLnBrk="1" hangingPunct="1"/>
            <a:r>
              <a:rPr lang="hr-HR" altLang="sr-Latn-RS"/>
              <a:t>20 Things about of Browers</a:t>
            </a:r>
          </a:p>
          <a:p>
            <a:pPr eaLnBrk="1" hangingPunct="1"/>
            <a:r>
              <a:rPr lang="hr-HR" altLang="sr-Latn-RS"/>
              <a:t>Internet-pojmovnik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4">
            <a:extLst>
              <a:ext uri="{FF2B5EF4-FFF2-40B4-BE49-F238E27FC236}">
                <a16:creationId xmlns:a16="http://schemas.microsoft.com/office/drawing/2014/main" id="{AFADEC76-2281-423C-9237-B25600E25B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7" name="Rezervirano mjesto podnožja 5">
            <a:extLst>
              <a:ext uri="{FF2B5EF4-FFF2-40B4-BE49-F238E27FC236}">
                <a16:creationId xmlns:a16="http://schemas.microsoft.com/office/drawing/2014/main" id="{27F99C08-F6B3-40F2-A6F8-C3DCEC2E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AAD1C438-8AD2-42F5-AC4E-142120806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SIGURNOST RAČUNALA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ADEC409F-F8D6-4D79-8A3F-6FB346F1A3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19200"/>
            <a:ext cx="441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600"/>
              <a:t>Za upotrebu Interneta ti treba </a:t>
            </a:r>
            <a:r>
              <a:rPr lang="hr-HR" altLang="sr-Latn-RS" sz="2600" b="1"/>
              <a:t>Browser ili Web-preglednik</a:t>
            </a:r>
            <a:r>
              <a:rPr lang="hr-HR" altLang="sr-Latn-RS" sz="2600"/>
              <a:t>, program koji ti omogućava pristup web stranicama (dokumentima na Internetu), npr. Internet Explorer, Mozzila Firefox,…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600"/>
              <a:t>Prije njihovog priključka na Internet, treba postaviti njihovu sigurnost, tj. osigurati računalo od napada s Interneta</a:t>
            </a:r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C3E7DAFA-6498-4962-8879-E2E21D615F68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4027488" cy="2641600"/>
          </a:xfrm>
          <a:noFill/>
        </p:spPr>
      </p:pic>
      <p:pic>
        <p:nvPicPr>
          <p:cNvPr id="67590" name="Picture 6" descr="Internet_Explorer">
            <a:extLst>
              <a:ext uri="{FF2B5EF4-FFF2-40B4-BE49-F238E27FC236}">
                <a16:creationId xmlns:a16="http://schemas.microsoft.com/office/drawing/2014/main" id="{3D5BA6A8-BEF1-4016-8B56-280E46670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8CC2CB-BC25-4FF9-9894-D81EA74500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984157-CB13-4B23-82EB-13C24137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E39E6D49-8175-4564-B1C4-88D88B225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KAKO OSIGURATI RAČUNALO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EFEE39C-5E0B-4BDE-989D-44097CBF59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41513"/>
            <a:ext cx="883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/>
              <a:t>U postavkama web-preglednika Tools – Internet options – </a:t>
            </a:r>
            <a:r>
              <a:rPr lang="hr-HR" altLang="sr-Latn-RS" sz="2800" b="1"/>
              <a:t>Security and Privacy</a:t>
            </a:r>
            <a:r>
              <a:rPr lang="hr-HR" altLang="sr-Latn-RS" sz="2800"/>
              <a:t> treba postaviti postavke tako da se na najbolji način zaštitite od virusa i sličnih napada.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/>
              <a:t>U postavkama Security treba postaviti razinu osiguranja na </a:t>
            </a:r>
            <a:r>
              <a:rPr lang="hr-HR" altLang="sr-Latn-RS" sz="2800" b="1"/>
              <a:t>Medium, ili čak na High</a:t>
            </a:r>
            <a:r>
              <a:rPr lang="hr-HR" altLang="sr-Latn-RS" sz="2800"/>
              <a:t>, nikada na Low.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/>
              <a:t>Pop-ups prozorčiće</a:t>
            </a:r>
            <a:r>
              <a:rPr lang="hr-HR" altLang="sr-Latn-RS" sz="2800"/>
              <a:t> ili male web stranice koje nam znaju iskočiti prilikom pritiska nekog linka na web stranici treba blokirati u postavkama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datuma 3">
            <a:extLst>
              <a:ext uri="{FF2B5EF4-FFF2-40B4-BE49-F238E27FC236}">
                <a16:creationId xmlns:a16="http://schemas.microsoft.com/office/drawing/2014/main" id="{1F4597B1-0768-4B89-851A-CEA81CC707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10" name="Rezervirano mjesto podnožja 4">
            <a:extLst>
              <a:ext uri="{FF2B5EF4-FFF2-40B4-BE49-F238E27FC236}">
                <a16:creationId xmlns:a16="http://schemas.microsoft.com/office/drawing/2014/main" id="{870970D2-9C85-4198-AEA6-47DE9F22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95F5B5D9-9A4C-407C-AD26-1FC96B384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OPASNOSTI S INTERNETA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CF9BD03-B42D-4BC5-A477-BBA02757F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/>
              <a:t>Malware</a:t>
            </a:r>
            <a:r>
              <a:rPr lang="hr-HR" altLang="sr-Latn-RS"/>
              <a:t> je vrsta štetnih, zlonamjernih programa.</a:t>
            </a:r>
          </a:p>
          <a:p>
            <a:pPr eaLnBrk="1" hangingPunct="1"/>
            <a:r>
              <a:rPr lang="hr-HR" altLang="sr-Latn-RS"/>
              <a:t>Značajke malwarea su oštećivanje, uništavanje i brisanje sustavskih i/ili korisničkih podataka, </a:t>
            </a:r>
            <a:r>
              <a:rPr lang="hr-HR" altLang="sr-Latn-RS">
                <a:cs typeface="Times New Roman" panose="02020603050405020304" pitchFamily="18" charset="0"/>
              </a:rPr>
              <a:t>uzrokovanje nekontroliranih radnji na ra</a:t>
            </a:r>
            <a:r>
              <a:rPr lang="hr-HR" altLang="sr-Latn-RS"/>
              <a:t>č</a:t>
            </a:r>
            <a:r>
              <a:rPr lang="hr-HR" altLang="sr-Latn-RS">
                <a:cs typeface="Times New Roman" panose="02020603050405020304" pitchFamily="18" charset="0"/>
              </a:rPr>
              <a:t>unalu.</a:t>
            </a:r>
          </a:p>
        </p:txBody>
      </p:sp>
      <p:pic>
        <p:nvPicPr>
          <p:cNvPr id="71684" name="Picture 4" descr="malware">
            <a:extLst>
              <a:ext uri="{FF2B5EF4-FFF2-40B4-BE49-F238E27FC236}">
                <a16:creationId xmlns:a16="http://schemas.microsoft.com/office/drawing/2014/main" id="{E3EC6C2A-71AC-4338-AB64-98CB80CF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905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>
            <a:extLst>
              <a:ext uri="{FF2B5EF4-FFF2-40B4-BE49-F238E27FC236}">
                <a16:creationId xmlns:a16="http://schemas.microsoft.com/office/drawing/2014/main" id="{924C6FFB-87A5-4A78-B28E-A72124F2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8397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>
            <a:extLst>
              <a:ext uri="{FF2B5EF4-FFF2-40B4-BE49-F238E27FC236}">
                <a16:creationId xmlns:a16="http://schemas.microsoft.com/office/drawing/2014/main" id="{E89508A2-E011-45AD-9338-05CCDDB7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12636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>
            <a:extLst>
              <a:ext uri="{FF2B5EF4-FFF2-40B4-BE49-F238E27FC236}">
                <a16:creationId xmlns:a16="http://schemas.microsoft.com/office/drawing/2014/main" id="{5E1D6957-5BFA-4025-9602-7EC3307D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57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>
            <a:extLst>
              <a:ext uri="{FF2B5EF4-FFF2-40B4-BE49-F238E27FC236}">
                <a16:creationId xmlns:a16="http://schemas.microsoft.com/office/drawing/2014/main" id="{971BD79C-3473-40F8-9ADF-FEA8B63DE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457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ECB75EB-93F2-4B8F-89C4-7EA1C8FF55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4C9BF1F-96C0-4C20-BEAC-E2B05B20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B0CB902-8006-4933-B22C-FE0B61D35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OPASNOSTI S INTERNETA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5581DF6-11A1-4098-AD06-988B62AF0F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828800"/>
            <a:ext cx="5184775" cy="4267200"/>
          </a:xfrm>
        </p:spPr>
        <p:txBody>
          <a:bodyPr/>
          <a:lstStyle/>
          <a:p>
            <a:pPr eaLnBrk="1" hangingPunct="1"/>
            <a:r>
              <a:rPr lang="hr-HR" altLang="sr-Latn-RS" sz="2800" b="1"/>
              <a:t>Virusi</a:t>
            </a:r>
            <a:r>
              <a:rPr lang="hr-HR" altLang="sr-Latn-RS" sz="2800"/>
              <a:t> - računalni program koji se samostalno umnožava čineći različite oblike štete i neželjene posljedice na zaraženom računalu.</a:t>
            </a:r>
          </a:p>
          <a:p>
            <a:pPr eaLnBrk="1" hangingPunct="1"/>
            <a:r>
              <a:rPr lang="hr-HR" altLang="sr-Latn-RS" sz="2800"/>
              <a:t>Mali programi koji imaju za cilj napraviti štetu na zaraženom računalu.</a:t>
            </a:r>
          </a:p>
        </p:txBody>
      </p:sp>
      <p:pic>
        <p:nvPicPr>
          <p:cNvPr id="72710" name="Picture 6" descr="virus">
            <a:extLst>
              <a:ext uri="{FF2B5EF4-FFF2-40B4-BE49-F238E27FC236}">
                <a16:creationId xmlns:a16="http://schemas.microsoft.com/office/drawing/2014/main" id="{E535EB89-965F-4656-9A5D-B1FA61C83408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2471738"/>
            <a:ext cx="4027487" cy="305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6CAC968-CA8C-4E5A-B401-7A909255B4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A279193E-9B03-40E9-9E4E-A1263068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A1ECA682-4439-4C97-9BBE-17DD773A0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OPASNOSTI S INTERNETA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96F4330-6684-4AF1-894B-186ED04CB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/>
              <a:t>Crvi</a:t>
            </a:r>
            <a:r>
              <a:rPr lang="hr-HR" altLang="sr-Latn-RS"/>
              <a:t> - p</a:t>
            </a:r>
            <a:r>
              <a:rPr lang="hr-HR" altLang="sr-Latn-RS">
                <a:cs typeface="Times New Roman" panose="02020603050405020304" pitchFamily="18" charset="0"/>
              </a:rPr>
              <a:t>rogrami koji neprestano umno</a:t>
            </a:r>
            <a:r>
              <a:rPr lang="hr-HR" altLang="sr-Latn-RS">
                <a:latin typeface="Times New Roman" panose="02020603050405020304" pitchFamily="18" charset="0"/>
              </a:rPr>
              <a:t>ž</a:t>
            </a:r>
            <a:r>
              <a:rPr lang="hr-HR" altLang="sr-Latn-RS">
                <a:cs typeface="Times New Roman" panose="02020603050405020304" pitchFamily="18" charset="0"/>
              </a:rPr>
              <a:t>avaju sami sebe zagušuju</a:t>
            </a:r>
            <a:r>
              <a:rPr lang="en-US" altLang="sr-Latn-RS">
                <a:latin typeface="Arial Unicode MS" pitchFamily="34" charset="-128"/>
                <a:ea typeface="Arial Unicode MS" pitchFamily="34" charset="-128"/>
              </a:rPr>
              <a:t>ć</a:t>
            </a:r>
            <a:r>
              <a:rPr lang="hr-HR" altLang="sr-Latn-RS">
                <a:cs typeface="Times New Roman" panose="02020603050405020304" pitchFamily="18" charset="0"/>
              </a:rPr>
              <a:t>i promet podataka na mre</a:t>
            </a:r>
            <a:r>
              <a:rPr lang="en-US" altLang="sr-Latn-RS">
                <a:latin typeface="Arial Unicode MS" pitchFamily="34" charset="-128"/>
                <a:ea typeface="Arial Unicode MS" pitchFamily="34" charset="-128"/>
              </a:rPr>
              <a:t>ž</a:t>
            </a:r>
            <a:r>
              <a:rPr lang="hr-HR" altLang="sr-Latn-RS">
                <a:cs typeface="Times New Roman" panose="02020603050405020304" pitchFamily="18" charset="0"/>
              </a:rPr>
              <a:t>i ili pune podacima tvrdi disk ra</a:t>
            </a:r>
            <a:r>
              <a:rPr lang="hr-HR" altLang="sr-Latn-RS"/>
              <a:t>č</a:t>
            </a:r>
            <a:r>
              <a:rPr lang="hr-HR" altLang="sr-Latn-RS">
                <a:cs typeface="Times New Roman" panose="02020603050405020304" pitchFamily="18" charset="0"/>
              </a:rPr>
              <a:t>unala sve dok se on potpuno ne napuni.</a:t>
            </a:r>
          </a:p>
          <a:p>
            <a:pPr eaLnBrk="1" hangingPunct="1"/>
            <a:r>
              <a:rPr lang="hr-HR" altLang="sr-Latn-RS"/>
              <a:t>Koriste računalne mreže da bi se kopirali na druga računala, često bez sudjelovanja čovjeka.</a:t>
            </a:r>
          </a:p>
        </p:txBody>
      </p:sp>
      <p:pic>
        <p:nvPicPr>
          <p:cNvPr id="74757" name="Picture 5">
            <a:extLst>
              <a:ext uri="{FF2B5EF4-FFF2-40B4-BE49-F238E27FC236}">
                <a16:creationId xmlns:a16="http://schemas.microsoft.com/office/drawing/2014/main" id="{8430C96C-DC2D-4BD4-98F4-4475B3F18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40375"/>
            <a:ext cx="10445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  <p:bldP spid="747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8504345A-B0F2-4334-A1D4-BBC984F750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8. veljače 2011.</a:t>
            </a:r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D7542B45-752A-481C-BF33-1DB637CF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Dan sigurnijeg Interneta</a:t>
            </a: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72B4EBF-EC1E-4272-81E4-5FF7436E4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OPASNOSTI S INTERNETA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223409E-E765-42AC-A604-7456DADDD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/>
              <a:t>Spyware</a:t>
            </a:r>
            <a:r>
              <a:rPr lang="hr-HR" altLang="sr-Latn-RS"/>
              <a:t> - </a:t>
            </a:r>
            <a:r>
              <a:rPr lang="hr-HR" altLang="sr-Latn-RS" sz="2800"/>
              <a:t>p</a:t>
            </a:r>
            <a:r>
              <a:rPr lang="hr-HR" altLang="sr-Latn-RS" sz="2800">
                <a:cs typeface="Times New Roman" panose="02020603050405020304" pitchFamily="18" charset="0"/>
              </a:rPr>
              <a:t>rogram</a:t>
            </a:r>
            <a:r>
              <a:rPr lang="hr-HR" altLang="sr-Latn-RS" sz="2800"/>
              <a:t>i</a:t>
            </a:r>
            <a:r>
              <a:rPr lang="hr-HR" altLang="sr-Latn-RS" sz="2800">
                <a:cs typeface="Times New Roman" panose="02020603050405020304" pitchFamily="18" charset="0"/>
              </a:rPr>
              <a:t> koji prate što radite na ra</a:t>
            </a:r>
            <a:r>
              <a:rPr lang="hr-HR" altLang="sr-Latn-RS" sz="2800"/>
              <a:t>čunalu</a:t>
            </a:r>
            <a:r>
              <a:rPr lang="hr-HR" altLang="sr-Latn-RS" sz="2800">
                <a:cs typeface="Times New Roman" panose="02020603050405020304" pitchFamily="18" charset="0"/>
              </a:rPr>
              <a:t> i o tome obavještavaju nekog drugog.</a:t>
            </a:r>
          </a:p>
          <a:p>
            <a:pPr eaLnBrk="1" hangingPunct="1"/>
            <a:r>
              <a:rPr lang="hr-HR" altLang="sr-Latn-RS" sz="2800"/>
              <a:t>Široka kategorija malwarea čija je namjena presretanje ili preuzimanje djelomične kontrole rada na računalu bez znanja ili dozvole korisnika.</a:t>
            </a:r>
            <a:endParaRPr lang="hr-HR" altLang="sr-Latn-RS"/>
          </a:p>
        </p:txBody>
      </p:sp>
      <p:pic>
        <p:nvPicPr>
          <p:cNvPr id="76804" name="Picture 4" descr="spyware">
            <a:extLst>
              <a:ext uri="{FF2B5EF4-FFF2-40B4-BE49-F238E27FC236}">
                <a16:creationId xmlns:a16="http://schemas.microsoft.com/office/drawing/2014/main" id="{E29FD387-76A7-411F-94D7-E4C5D3EA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267200"/>
            <a:ext cx="21447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/>
    </p:bld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456</TotalTime>
  <Words>1850</Words>
  <Application>Microsoft Office PowerPoint</Application>
  <PresentationFormat>Prikaz na zaslonu (4:3)</PresentationFormat>
  <Paragraphs>172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40" baseType="lpstr">
      <vt:lpstr>Times New Roman</vt:lpstr>
      <vt:lpstr>Arial</vt:lpstr>
      <vt:lpstr>Wingdings</vt:lpstr>
      <vt:lpstr>Calibri</vt:lpstr>
      <vt:lpstr>Arial Unicode MS</vt:lpstr>
      <vt:lpstr>PFSquareSansPro</vt:lpstr>
      <vt:lpstr>PFSquareSansPro-BoldItalic</vt:lpstr>
      <vt:lpstr>PFSquareSansPro-Italic</vt:lpstr>
      <vt:lpstr>Artsy</vt:lpstr>
      <vt:lpstr>SIGURNIJI INTERNET</vt:lpstr>
      <vt:lpstr>PowerPoint prezentacija</vt:lpstr>
      <vt:lpstr>ŠTO JE INTERNET?</vt:lpstr>
      <vt:lpstr>SIGURNOST RAČUNALA</vt:lpstr>
      <vt:lpstr>KAKO OSIGURATI RAČUNALO</vt:lpstr>
      <vt:lpstr>OPASNOSTI S INTERNETA</vt:lpstr>
      <vt:lpstr>OPASNOSTI S INTERNETA</vt:lpstr>
      <vt:lpstr>OPASNOSTI S INTERNETA</vt:lpstr>
      <vt:lpstr>OPASNOSTI S INTERNETA</vt:lpstr>
      <vt:lpstr>PowerPoint prezentacija</vt:lpstr>
      <vt:lpstr>PowerPoint prezentacija</vt:lpstr>
      <vt:lpstr>Obilježja elektroničkog nasilja uključuju: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CYBERBULLYING - preventiva</vt:lpstr>
      <vt:lpstr>CYBERBULLYING - preventiva</vt:lpstr>
      <vt:lpstr>Pecanje u elektroničkom moru</vt:lpstr>
      <vt:lpstr>KRAĐA IDENTITETA</vt:lpstr>
      <vt:lpstr>DRUŠTVENE MREŽE</vt:lpstr>
      <vt:lpstr>Zaštitite privatnost na Facebooku </vt:lpstr>
      <vt:lpstr>RIZICI UPORABE FACEBOOKA</vt:lpstr>
      <vt:lpstr>ZAŠTITA NA FACEBOOKU</vt:lpstr>
      <vt:lpstr>ZAŠTITA PRIVATNOSTI</vt:lpstr>
      <vt:lpstr>SIGURNOST NA FACEBOOK-U</vt:lpstr>
      <vt:lpstr>PowerPoint prezentacija</vt:lpstr>
      <vt:lpstr>LITERATURA korištenih podataka i slika</vt:lpstr>
    </vt:vector>
  </TitlesOfParts>
  <Company>Deki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SIGURNIJI INTERNET</dc:title>
  <dc:creator>Dejana Kurtović</dc:creator>
  <cp:lastModifiedBy>Anamarija Petrušić</cp:lastModifiedBy>
  <cp:revision>13</cp:revision>
  <cp:lastPrinted>1601-01-01T00:00:00Z</cp:lastPrinted>
  <dcterms:created xsi:type="dcterms:W3CDTF">2011-02-04T10:11:27Z</dcterms:created>
  <dcterms:modified xsi:type="dcterms:W3CDTF">2021-02-07T13:04:33Z</dcterms:modified>
</cp:coreProperties>
</file>