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3" r:id="rId3"/>
    <p:sldId id="260" r:id="rId4"/>
    <p:sldId id="262" r:id="rId5"/>
    <p:sldId id="258" r:id="rId6"/>
    <p:sldId id="268" r:id="rId7"/>
    <p:sldId id="261" r:id="rId8"/>
    <p:sldId id="264" r:id="rId9"/>
    <p:sldId id="266" r:id="rId10"/>
    <p:sldId id="265" r:id="rId11"/>
    <p:sldId id="267" r:id="rId12"/>
    <p:sldId id="282" r:id="rId13"/>
    <p:sldId id="25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5E0C1-E3CB-4135-81AF-785B4EFA1AFB}" type="datetimeFigureOut">
              <a:rPr lang="hr-HR" smtClean="0"/>
              <a:t>8.6.2020.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FD2ED-4A19-4C60-BAA8-27DEB8CAF8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1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FD2ED-4A19-4C60-BAA8-27DEB8CAF82D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10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8.6.2020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edweek.org/detail/video/5746930694001/team-sports-promote-social-inclusion-for-students-with-disabilities?autoStart=true&amp;q=h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nfhs.org/resources/student-services-inclusion/inclusion-of-students-with-disabilit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400" b="1" dirty="0" smtClean="0">
                <a:solidFill>
                  <a:srgbClr val="002060"/>
                </a:solidFill>
              </a:rPr>
              <a:t>INKLUZIVNA kultura škole - </a:t>
            </a:r>
            <a:br>
              <a:rPr lang="hr-HR" sz="2400" b="1" dirty="0" smtClean="0">
                <a:solidFill>
                  <a:srgbClr val="002060"/>
                </a:solidFill>
              </a:rPr>
            </a:br>
            <a:r>
              <a:rPr lang="hr-HR" sz="2400" b="1" dirty="0" smtClean="0">
                <a:solidFill>
                  <a:srgbClr val="002060"/>
                </a:solidFill>
              </a:rPr>
              <a:t>S NAGLASKOM NA UKLJUČENOST učenika s TEŠKOĆAMA U NASTAVU TJELESNE I ZDRAVSTVENE KULTURE U OSNOVNOJ ŠKOLI</a:t>
            </a:r>
            <a:br>
              <a:rPr lang="hr-HR" sz="2400" b="1" dirty="0" smtClean="0">
                <a:solidFill>
                  <a:srgbClr val="002060"/>
                </a:solidFill>
              </a:rPr>
            </a:b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400800" cy="1752600"/>
          </a:xfrm>
        </p:spPr>
        <p:txBody>
          <a:bodyPr/>
          <a:lstStyle/>
          <a:p>
            <a:pPr algn="ctr"/>
            <a:r>
              <a:rPr lang="hr-HR" dirty="0" smtClean="0"/>
              <a:t>Biljana </a:t>
            </a:r>
            <a:r>
              <a:rPr lang="hr-HR" dirty="0" err="1" smtClean="0"/>
              <a:t>Manin</a:t>
            </a:r>
            <a:r>
              <a:rPr lang="hr-HR" dirty="0" smtClean="0"/>
              <a:t>, dipl. pedagog, stručni suradnik savjetnik</a:t>
            </a:r>
          </a:p>
          <a:p>
            <a:pPr algn="ctr"/>
            <a:r>
              <a:rPr lang="hr-HR" dirty="0" smtClean="0"/>
              <a:t>OŠ </a:t>
            </a:r>
            <a:r>
              <a:rPr lang="hr-HR" dirty="0" err="1" smtClean="0"/>
              <a:t>Trnsko</a:t>
            </a:r>
            <a:r>
              <a:rPr lang="hr-HR" dirty="0" smtClean="0"/>
              <a:t>, Zagreb</a:t>
            </a:r>
          </a:p>
          <a:p>
            <a:pPr algn="ctr"/>
            <a:r>
              <a:rPr lang="hr-HR"/>
              <a:t>s</a:t>
            </a:r>
            <a:r>
              <a:rPr lang="hr-HR" smtClean="0"/>
              <a:t>iječanj 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51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Utjecaj kinezioloških aktivnosti na društvena obilježja učenika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 se ponašanju u grupi</a:t>
            </a:r>
          </a:p>
          <a:p>
            <a:r>
              <a:rPr lang="hr-HR" dirty="0"/>
              <a:t>r</a:t>
            </a:r>
            <a:r>
              <a:rPr lang="hr-HR" dirty="0" smtClean="0"/>
              <a:t>azvija odgovornost prema drugima</a:t>
            </a:r>
          </a:p>
          <a:p>
            <a:r>
              <a:rPr lang="hr-HR" dirty="0"/>
              <a:t>s</a:t>
            </a:r>
            <a:r>
              <a:rPr lang="hr-HR" dirty="0" smtClean="0"/>
              <a:t>tječe toleranciju</a:t>
            </a:r>
          </a:p>
          <a:p>
            <a:r>
              <a:rPr lang="hr-HR" dirty="0"/>
              <a:t>n</a:t>
            </a:r>
            <a:r>
              <a:rPr lang="hr-HR" dirty="0" smtClean="0"/>
              <a:t>avikava se na suradnju</a:t>
            </a:r>
          </a:p>
          <a:p>
            <a:r>
              <a:rPr lang="hr-HR" dirty="0"/>
              <a:t>r</a:t>
            </a:r>
            <a:r>
              <a:rPr lang="hr-HR" dirty="0" smtClean="0"/>
              <a:t>azvija se pozitivan odnos prema obvezama</a:t>
            </a:r>
          </a:p>
          <a:p>
            <a:r>
              <a:rPr lang="hr-HR" dirty="0"/>
              <a:t>f</a:t>
            </a:r>
            <a:r>
              <a:rPr lang="hr-HR" dirty="0" smtClean="0"/>
              <a:t>ormiraju se radne navike</a:t>
            </a:r>
          </a:p>
          <a:p>
            <a:r>
              <a:rPr lang="hr-HR" dirty="0"/>
              <a:t>s</a:t>
            </a:r>
            <a:r>
              <a:rPr lang="hr-HR" dirty="0" smtClean="0"/>
              <a:t>manjuju se neprihvatljivi oblici ponašanja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Jača samopouzdanje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Utjecaj kinezioloških aktivnosti na intelektualna obilježja učenika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</a:t>
            </a:r>
            <a:r>
              <a:rPr lang="hr-HR" dirty="0" smtClean="0"/>
              <a:t>rža adaptacija i reakcija na novonastale situacije</a:t>
            </a:r>
          </a:p>
          <a:p>
            <a:r>
              <a:rPr lang="hr-HR" dirty="0"/>
              <a:t>u</a:t>
            </a:r>
            <a:r>
              <a:rPr lang="hr-HR" dirty="0" smtClean="0"/>
              <a:t>napređuje se snalaženje i kombinatorika u prostorno-vremenskim odnosima</a:t>
            </a:r>
          </a:p>
        </p:txBody>
      </p:sp>
    </p:spTree>
    <p:extLst>
      <p:ext uri="{BB962C8B-B14F-4D97-AF65-F5344CB8AC3E}">
        <p14:creationId xmlns:p14="http://schemas.microsoft.com/office/powerpoint/2010/main" val="22023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aktivnost i učenje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71" b="22347"/>
          <a:stretch/>
        </p:blipFill>
        <p:spPr>
          <a:xfrm>
            <a:off x="1691680" y="1988840"/>
            <a:ext cx="5431068" cy="3154405"/>
          </a:xfrm>
        </p:spPr>
      </p:pic>
      <p:sp>
        <p:nvSpPr>
          <p:cNvPr id="5" name="TekstniOkvir 4"/>
          <p:cNvSpPr txBox="1"/>
          <p:nvPr/>
        </p:nvSpPr>
        <p:spPr>
          <a:xfrm>
            <a:off x="2074493" y="5349211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Nakon mirnog sjedenja 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4572000" y="534921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Nakon 20 minuta hodanja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22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200709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Film</a:t>
            </a:r>
            <a:br>
              <a:rPr lang="hr-HR" b="1" dirty="0" smtClean="0">
                <a:solidFill>
                  <a:srgbClr val="0070C0"/>
                </a:solidFill>
              </a:rPr>
            </a:br>
            <a:r>
              <a:rPr lang="hr-HR" b="1" dirty="0" smtClean="0">
                <a:solidFill>
                  <a:srgbClr val="0070C0"/>
                </a:solidFill>
              </a:rPr>
              <a:t>Sportski </a:t>
            </a:r>
            <a:r>
              <a:rPr lang="hr-HR" b="1" dirty="0">
                <a:solidFill>
                  <a:srgbClr val="0070C0"/>
                </a:solidFill>
              </a:rPr>
              <a:t>timovi promoviraju socijalnu </a:t>
            </a:r>
            <a:r>
              <a:rPr lang="hr-HR" b="1" dirty="0" err="1">
                <a:solidFill>
                  <a:srgbClr val="0070C0"/>
                </a:solidFill>
              </a:rPr>
              <a:t>inkluziju</a:t>
            </a:r>
            <a:r>
              <a:rPr lang="hr-HR" b="1" dirty="0">
                <a:solidFill>
                  <a:srgbClr val="0070C0"/>
                </a:solidFill>
              </a:rPr>
              <a:t> učenika s </a:t>
            </a:r>
            <a:r>
              <a:rPr lang="hr-HR" b="1" dirty="0" smtClean="0">
                <a:solidFill>
                  <a:srgbClr val="0070C0"/>
                </a:solidFill>
              </a:rPr>
              <a:t>teškoćama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345235"/>
          </a:xfrm>
        </p:spPr>
        <p:txBody>
          <a:bodyPr/>
          <a:lstStyle/>
          <a:p>
            <a:r>
              <a:rPr lang="hr-HR" u="sng" dirty="0">
                <a:hlinkClick r:id="rId2"/>
              </a:rPr>
              <a:t>http://</a:t>
            </a:r>
            <a:r>
              <a:rPr lang="hr-HR" u="sng" dirty="0" smtClean="0">
                <a:hlinkClick r:id="rId2"/>
              </a:rPr>
              <a:t>video.edweek.org/</a:t>
            </a:r>
            <a:r>
              <a:rPr lang="hr-HR" u="sng" dirty="0" err="1" smtClean="0">
                <a:hlinkClick r:id="rId2"/>
              </a:rPr>
              <a:t>detail</a:t>
            </a:r>
            <a:r>
              <a:rPr lang="hr-HR" u="sng" dirty="0" smtClean="0">
                <a:hlinkClick r:id="rId2"/>
              </a:rPr>
              <a:t>/video/5746930694001/</a:t>
            </a:r>
            <a:r>
              <a:rPr lang="hr-HR" u="sng" dirty="0" err="1" smtClean="0">
                <a:hlinkClick r:id="rId2"/>
              </a:rPr>
              <a:t>team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sports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promote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social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inclusion</a:t>
            </a:r>
            <a:r>
              <a:rPr lang="hr-HR" u="sng" dirty="0" smtClean="0">
                <a:hlinkClick r:id="rId2"/>
              </a:rPr>
              <a:t>-for-</a:t>
            </a:r>
            <a:r>
              <a:rPr lang="hr-HR" u="sng" dirty="0" err="1" smtClean="0">
                <a:hlinkClick r:id="rId2"/>
              </a:rPr>
              <a:t>students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with</a:t>
            </a:r>
            <a:r>
              <a:rPr lang="hr-HR" u="sng" dirty="0" smtClean="0">
                <a:hlinkClick r:id="rId2"/>
              </a:rPr>
              <a:t>-</a:t>
            </a:r>
            <a:r>
              <a:rPr lang="hr-HR" u="sng" dirty="0" err="1" smtClean="0">
                <a:hlinkClick r:id="rId2"/>
              </a:rPr>
              <a:t>disabilities</a:t>
            </a:r>
            <a:r>
              <a:rPr lang="hr-HR" u="sng" dirty="0" smtClean="0">
                <a:hlinkClick r:id="rId2"/>
              </a:rPr>
              <a:t>?</a:t>
            </a:r>
            <a:r>
              <a:rPr lang="hr-HR" u="sng" dirty="0" err="1" smtClean="0">
                <a:hlinkClick r:id="rId2"/>
              </a:rPr>
              <a:t>autoStart</a:t>
            </a:r>
            <a:r>
              <a:rPr lang="hr-HR" u="sng" dirty="0" smtClean="0">
                <a:hlinkClick r:id="rId2"/>
              </a:rPr>
              <a:t>=</a:t>
            </a:r>
            <a:r>
              <a:rPr lang="hr-HR" u="sng" dirty="0" err="1" smtClean="0">
                <a:hlinkClick r:id="rId2"/>
              </a:rPr>
              <a:t>true</a:t>
            </a:r>
            <a:r>
              <a:rPr lang="hr-HR" u="sng" dirty="0" smtClean="0">
                <a:hlinkClick r:id="rId2"/>
              </a:rPr>
              <a:t>&amp;q=</a:t>
            </a:r>
            <a:r>
              <a:rPr lang="hr-HR" u="sng" dirty="0" err="1" smtClean="0">
                <a:hlinkClick r:id="rId2"/>
              </a:rPr>
              <a:t>hess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12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„Sjedilački „ način života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s</a:t>
            </a:r>
            <a:r>
              <a:rPr lang="hr-HR" dirty="0" smtClean="0"/>
              <a:t>ve je više tjelesnih oštećenja i zdravstvenih poteškoća kod djece zbog: </a:t>
            </a:r>
          </a:p>
          <a:p>
            <a:pPr marL="514350" indent="-514350">
              <a:buAutoNum type="arabicPeriod"/>
            </a:pPr>
            <a:r>
              <a:rPr lang="hr-HR" dirty="0"/>
              <a:t>s</a:t>
            </a:r>
            <a:r>
              <a:rPr lang="hr-HR" dirty="0" smtClean="0"/>
              <a:t>ve je manje kretanje i igre u okviru obitelji</a:t>
            </a:r>
          </a:p>
          <a:p>
            <a:pPr marL="514350" indent="-514350">
              <a:buAutoNum type="arabicPeriod"/>
            </a:pPr>
            <a:r>
              <a:rPr lang="hr-HR" dirty="0"/>
              <a:t>s</a:t>
            </a:r>
            <a:r>
              <a:rPr lang="hr-HR" dirty="0" smtClean="0"/>
              <a:t>ve je manje kretanja i igre na igralištima, u parkovima i u prirodi</a:t>
            </a:r>
          </a:p>
          <a:p>
            <a:pPr marL="514350" indent="-514350">
              <a:buAutoNum type="arabicPeriod"/>
            </a:pPr>
            <a:r>
              <a:rPr lang="hr-HR" dirty="0"/>
              <a:t>d</a:t>
            </a:r>
            <a:r>
              <a:rPr lang="hr-HR" dirty="0" smtClean="0"/>
              <a:t>jeca previše vremena provode sjedeći na nastavi i kod kuće</a:t>
            </a:r>
          </a:p>
          <a:p>
            <a:pPr marL="514350" indent="-514350">
              <a:buAutoNum type="arabicPeriod"/>
            </a:pPr>
            <a:r>
              <a:rPr lang="hr-HR" dirty="0"/>
              <a:t>n</a:t>
            </a:r>
            <a:r>
              <a:rPr lang="hr-HR" dirty="0" smtClean="0"/>
              <a:t>ošenje teških školskih torbi (torba smije biti teška najviše 10% težine tijela)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40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Funkcija kineziterapije u nastavi tjelesne i zdravstvene kulture u osnovnoj školi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orekcija i prevencija nepravilnosti držanja i kralježnice</a:t>
            </a:r>
          </a:p>
          <a:p>
            <a:r>
              <a:rPr lang="hr-HR" dirty="0"/>
              <a:t>p</a:t>
            </a:r>
            <a:r>
              <a:rPr lang="hr-HR" dirty="0" smtClean="0"/>
              <a:t>revencija i korekcija nepravilnosti prsnog koša</a:t>
            </a:r>
          </a:p>
          <a:p>
            <a:r>
              <a:rPr lang="hr-HR" dirty="0"/>
              <a:t>p</a:t>
            </a:r>
            <a:r>
              <a:rPr lang="hr-HR" dirty="0" smtClean="0"/>
              <a:t>revencija i korekcija sindroma ravnih stopala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88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Rad s učenicima s posebnim potrebama na nastavi 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lan i program rada izrađuje se za svakog učenika pojedinačno – u skladu s antropološkim obilježjima učenika</a:t>
            </a:r>
            <a:endParaRPr lang="hr-HR" dirty="0"/>
          </a:p>
          <a:p>
            <a:r>
              <a:rPr lang="hr-HR" dirty="0"/>
              <a:t>u</a:t>
            </a:r>
            <a:r>
              <a:rPr lang="hr-HR" dirty="0" smtClean="0"/>
              <a:t>čitelj surađuje sa stručnim suradnicima u školi, liječnikom školske medicine i terapeutom (ukoliko je učenik uključen u rehabilitacijski program)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98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oštećenjem vida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čeniku je potrebno osigurati pomoćnika u nastavi</a:t>
            </a:r>
          </a:p>
          <a:p>
            <a:r>
              <a:rPr lang="hr-HR" dirty="0" smtClean="0"/>
              <a:t>upoznati ga s prostorom dvorane za TZK</a:t>
            </a:r>
          </a:p>
          <a:p>
            <a:r>
              <a:rPr lang="hr-HR" dirty="0"/>
              <a:t>d</a:t>
            </a:r>
            <a:r>
              <a:rPr lang="hr-HR" dirty="0" smtClean="0"/>
              <a:t>emonstriranje aktivnosti vođenje pokreta</a:t>
            </a:r>
          </a:p>
          <a:p>
            <a:r>
              <a:rPr lang="hr-HR" dirty="0"/>
              <a:t>p</a:t>
            </a:r>
            <a:r>
              <a:rPr lang="hr-HR" dirty="0" smtClean="0"/>
              <a:t>ojačana asistencija kod izvođenja vježbi</a:t>
            </a:r>
          </a:p>
          <a:p>
            <a:r>
              <a:rPr lang="hr-HR" dirty="0"/>
              <a:t>p</a:t>
            </a:r>
            <a:r>
              <a:rPr lang="hr-HR" dirty="0" smtClean="0"/>
              <a:t>rimjerena sredstva i pomagala (npr. </a:t>
            </a:r>
            <a:r>
              <a:rPr lang="hr-HR" dirty="0"/>
              <a:t>z</a:t>
            </a:r>
            <a:r>
              <a:rPr lang="hr-HR" dirty="0" smtClean="0"/>
              <a:t>vučne lopte)</a:t>
            </a:r>
          </a:p>
          <a:p>
            <a:r>
              <a:rPr lang="hr-HR" dirty="0"/>
              <a:t>n</a:t>
            </a:r>
            <a:r>
              <a:rPr lang="hr-HR" dirty="0" smtClean="0"/>
              <a:t>a nastavi TZK koristiti glazbu kao poticaj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7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oštećenjem sluha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pozoriti učenika o skidanju slušnog pomagala</a:t>
            </a:r>
          </a:p>
          <a:p>
            <a:r>
              <a:rPr lang="hr-HR" dirty="0"/>
              <a:t>k</a:t>
            </a:r>
            <a:r>
              <a:rPr lang="hr-HR" dirty="0" smtClean="0"/>
              <a:t>ada daje upute učitelj treba biti licem okrenut prema učenikovom licu</a:t>
            </a:r>
          </a:p>
          <a:p>
            <a:r>
              <a:rPr lang="hr-HR" dirty="0"/>
              <a:t>z</a:t>
            </a:r>
            <a:r>
              <a:rPr lang="hr-HR" dirty="0" smtClean="0"/>
              <a:t>a vrijeme izvođenja aktivnosti rukom pokazivati određene znakove</a:t>
            </a:r>
          </a:p>
          <a:p>
            <a:r>
              <a:rPr lang="hr-HR" dirty="0"/>
              <a:t>n</a:t>
            </a:r>
            <a:r>
              <a:rPr lang="hr-HR" dirty="0" smtClean="0"/>
              <a:t>ovu vježbu učeniku zorno pokazati i postupno objasniti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98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poremećajima glasovno-govorne komunikacije i specifičnim teškoćama u učenju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hr-HR" dirty="0"/>
              <a:t>č</a:t>
            </a:r>
            <a:r>
              <a:rPr lang="hr-HR" dirty="0" smtClean="0"/>
              <a:t>esto imaju smanjenu razinu nekih motoričkih sposobnosti (koordinacija, ravnoteža, otežano snalaženje u prostoru) </a:t>
            </a:r>
          </a:p>
          <a:p>
            <a:r>
              <a:rPr lang="hr-HR" dirty="0"/>
              <a:t>u</a:t>
            </a:r>
            <a:r>
              <a:rPr lang="hr-HR" dirty="0" smtClean="0"/>
              <a:t>čenici imaju smanjenu mogućnost duže konc</a:t>
            </a:r>
            <a:r>
              <a:rPr lang="hr-HR" dirty="0"/>
              <a:t>entracije na određene </a:t>
            </a:r>
            <a:r>
              <a:rPr lang="hr-HR" dirty="0" smtClean="0"/>
              <a:t>sadržaje</a:t>
            </a:r>
          </a:p>
          <a:p>
            <a:r>
              <a:rPr lang="hr-HR" dirty="0"/>
              <a:t>s</a:t>
            </a:r>
            <a:r>
              <a:rPr lang="hr-HR" dirty="0" smtClean="0"/>
              <a:t> učenikom se pretežno na satu TZK radi individualno, ali s tendencijom da ga se povremeno uključuje u zajedničke aktivnosti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95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rgbClr val="0070C0"/>
                </a:solidFill>
              </a:rPr>
              <a:t>Inkluzija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Latinski </a:t>
            </a:r>
            <a:r>
              <a:rPr lang="hr-HR" i="1" dirty="0" err="1" smtClean="0"/>
              <a:t>inclusio</a:t>
            </a:r>
            <a:r>
              <a:rPr lang="hr-HR" dirty="0" smtClean="0"/>
              <a:t> = uključivanje, sadržavanje, obuhvaćanje, podrazumijevanje</a:t>
            </a:r>
          </a:p>
          <a:p>
            <a:endParaRPr lang="hr-HR" dirty="0"/>
          </a:p>
          <a:p>
            <a:r>
              <a:rPr lang="hr-HR" dirty="0" smtClean="0"/>
              <a:t>U procesu odgoja i obrazovanja </a:t>
            </a:r>
            <a:r>
              <a:rPr lang="hr-HR" b="1" dirty="0" err="1" smtClean="0">
                <a:solidFill>
                  <a:srgbClr val="FF0000"/>
                </a:solidFill>
              </a:rPr>
              <a:t>inkluzija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podrazumijeva potpuno uključivanje pojedinaca sa određenim teškoćama u sve aktivnosti poštujući i uvažiti specifične teškoće i potrebe kako bi se omogućila određena prilagodba.</a:t>
            </a:r>
          </a:p>
          <a:p>
            <a:r>
              <a:rPr lang="hr-HR" dirty="0" smtClean="0"/>
              <a:t>Takva opća tolerancija i prihvaćanje razlika među pojedincima i njihovim potrebama iziskuje </a:t>
            </a:r>
            <a:r>
              <a:rPr lang="hr-HR" dirty="0"/>
              <a:t>r</a:t>
            </a:r>
            <a:r>
              <a:rPr lang="hr-HR" dirty="0" smtClean="0"/>
              <a:t>azvoj naših društvenih i subjektivnih gledišta te uz nova iskustva pomaže u širenju i napredovanju osobnih i društvenih kvaliteta.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83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kroničnim bolestima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</a:t>
            </a:r>
            <a:r>
              <a:rPr lang="hr-HR" dirty="0" smtClean="0"/>
              <a:t>čenici imaju bolesti trajnije prirode kod kojih dolazi do razdoblja poboljšanja i pogoršanja zdravstvenog stanja</a:t>
            </a:r>
          </a:p>
          <a:p>
            <a:r>
              <a:rPr lang="hr-HR" dirty="0"/>
              <a:t>t</a:t>
            </a:r>
            <a:r>
              <a:rPr lang="hr-HR" dirty="0" smtClean="0"/>
              <a:t>ijek bolesti utječe na stalno prilagođavanje sadržaja, metoda i sredstava rada u nastavi</a:t>
            </a:r>
          </a:p>
          <a:p>
            <a:r>
              <a:rPr lang="hr-HR" dirty="0"/>
              <a:t>u</a:t>
            </a:r>
            <a:r>
              <a:rPr lang="hr-HR" dirty="0" smtClean="0"/>
              <a:t>čitelj surađuje s liječnikom kako bi mogao pravilno dozirati razinu opterećenja prilikom vježbanja</a:t>
            </a:r>
          </a:p>
          <a:p>
            <a:r>
              <a:rPr lang="hr-HR" dirty="0"/>
              <a:t>v</a:t>
            </a:r>
            <a:r>
              <a:rPr lang="hr-HR" dirty="0" smtClean="0"/>
              <a:t>ažna je suradnja s roditeljima </a:t>
            </a:r>
          </a:p>
          <a:p>
            <a:r>
              <a:rPr lang="hr-HR" dirty="0"/>
              <a:t>c</a:t>
            </a:r>
            <a:r>
              <a:rPr lang="hr-HR" dirty="0" smtClean="0"/>
              <a:t>ilj rada s učenikom je razvoj samopouzdanja i bolja integracija u razredni kolektiv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06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tjelesnom invalidnošću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</a:t>
            </a:r>
            <a:r>
              <a:rPr lang="hr-HR" dirty="0" smtClean="0"/>
              <a:t>čenici imaju smanjenu ili čak onemogućenu funkciju pojedinih dijelova tijela, nepostojanje dijela tijela ili gubitak dijela tijela</a:t>
            </a:r>
          </a:p>
          <a:p>
            <a:r>
              <a:rPr lang="hr-HR" dirty="0"/>
              <a:t>p</a:t>
            </a:r>
            <a:r>
              <a:rPr lang="hr-HR" dirty="0" smtClean="0"/>
              <a:t>rogram rada je u potpunosti individualiziran i primjeren njihovim specifičnim potrebama i mogućnostima</a:t>
            </a:r>
          </a:p>
          <a:p>
            <a:r>
              <a:rPr lang="hr-HR" dirty="0"/>
              <a:t>s</a:t>
            </a:r>
            <a:r>
              <a:rPr lang="hr-HR" dirty="0" smtClean="0"/>
              <a:t>uradnja s roditeljima, liječnikom, terapeutom</a:t>
            </a:r>
          </a:p>
          <a:p>
            <a:r>
              <a:rPr lang="hr-HR" dirty="0"/>
              <a:t>u</a:t>
            </a:r>
            <a:r>
              <a:rPr lang="hr-HR" dirty="0" smtClean="0"/>
              <a:t>čitelj treba dijete uključivati u aktivnosti u kojima će ono postići uspjeh</a:t>
            </a:r>
          </a:p>
          <a:p>
            <a:r>
              <a:rPr lang="hr-HR" dirty="0"/>
              <a:t>r</a:t>
            </a:r>
            <a:r>
              <a:rPr lang="hr-HR" dirty="0" smtClean="0"/>
              <a:t>azvijati kod učenika pozitivnu sliku o sebi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intelektualnim teškoćama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</a:t>
            </a:r>
            <a:r>
              <a:rPr lang="hr-HR" dirty="0" smtClean="0"/>
              <a:t>ndividualizirani rad</a:t>
            </a:r>
          </a:p>
          <a:p>
            <a:r>
              <a:rPr lang="hr-HR" dirty="0"/>
              <a:t>u</a:t>
            </a:r>
            <a:r>
              <a:rPr lang="hr-HR" dirty="0" smtClean="0"/>
              <a:t>važavati osobitosti učenikove percepcije, prostorno-vremenske orijentacije i koordinacije pokreta</a:t>
            </a:r>
          </a:p>
          <a:p>
            <a:r>
              <a:rPr lang="hr-HR" dirty="0"/>
              <a:t>n</a:t>
            </a:r>
            <a:r>
              <a:rPr lang="hr-HR" dirty="0" smtClean="0"/>
              <a:t>astava TZK pruža mogućnost opuštanja, zabave, razvoj zdravstveno-higijenskih navika</a:t>
            </a:r>
          </a:p>
          <a:p>
            <a:r>
              <a:rPr lang="hr-HR" dirty="0"/>
              <a:t>a</a:t>
            </a:r>
            <a:r>
              <a:rPr lang="hr-HR" dirty="0" smtClean="0"/>
              <a:t>sistencija drugih učenika – značajna je za razvoj emocionalno-socijalnog razvoja za djecu smanjenog kognitivnog razvoja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22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Učenici s poremećajima u ponašanju uvjetovani organskim ili </a:t>
            </a:r>
            <a:r>
              <a:rPr lang="hr-HR" b="1" dirty="0" err="1" smtClean="0">
                <a:solidFill>
                  <a:srgbClr val="0070C0"/>
                </a:solidFill>
              </a:rPr>
              <a:t>progredirajućim</a:t>
            </a:r>
            <a:r>
              <a:rPr lang="hr-HR" b="1" dirty="0" smtClean="0">
                <a:solidFill>
                  <a:srgbClr val="0070C0"/>
                </a:solidFill>
              </a:rPr>
              <a:t> psihopatološkim stanjem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ije im potrebno sadržajno prilagođavati nastavu</a:t>
            </a:r>
          </a:p>
          <a:p>
            <a:r>
              <a:rPr lang="hr-HR" dirty="0"/>
              <a:t>u</a:t>
            </a:r>
            <a:r>
              <a:rPr lang="hr-HR" dirty="0" smtClean="0"/>
              <a:t> suradnji s roditeljima i liječnikom informirati se o lijekovima koje dijete možda uzima</a:t>
            </a:r>
          </a:p>
          <a:p>
            <a:r>
              <a:rPr lang="hr-HR" dirty="0" smtClean="0"/>
              <a:t>prilagodba </a:t>
            </a:r>
            <a:r>
              <a:rPr lang="hr-HR" dirty="0"/>
              <a:t>metodičkih </a:t>
            </a:r>
            <a:r>
              <a:rPr lang="hr-HR" dirty="0" smtClean="0"/>
              <a:t>postupaka</a:t>
            </a:r>
          </a:p>
          <a:p>
            <a:r>
              <a:rPr lang="hr-HR" dirty="0"/>
              <a:t>t</a:t>
            </a:r>
            <a:r>
              <a:rPr lang="hr-HR" dirty="0" smtClean="0"/>
              <a:t>eže prate pravila, smanjen koncentracija – nužno je postaviti jasna pravila i granice</a:t>
            </a:r>
          </a:p>
          <a:p>
            <a:r>
              <a:rPr lang="hr-HR" dirty="0"/>
              <a:t>p</a:t>
            </a:r>
            <a:r>
              <a:rPr lang="hr-HR" dirty="0" smtClean="0"/>
              <a:t>ohvaliti učenika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59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rgbClr val="0070C0"/>
                </a:solidFill>
              </a:rPr>
              <a:t>Inkluzija</a:t>
            </a:r>
            <a:r>
              <a:rPr lang="hr-HR" b="1" dirty="0" smtClean="0">
                <a:solidFill>
                  <a:srgbClr val="0070C0"/>
                </a:solidFill>
              </a:rPr>
              <a:t> učenika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</a:t>
            </a:r>
            <a:r>
              <a:rPr lang="hr-HR" dirty="0" err="1" smtClean="0"/>
              <a:t>nkluzija</a:t>
            </a:r>
            <a:r>
              <a:rPr lang="hr-HR" dirty="0" smtClean="0"/>
              <a:t> </a:t>
            </a:r>
            <a:r>
              <a:rPr lang="hr-HR" dirty="0"/>
              <a:t>u obrazovanju je jednako uvažavanje svih učenika i učitelja uz prigodu za povećanje sudjelovanja učenika u životu škole, a posebno vezano za kulturu, kroz programiranje i realizaciju kurikuluma</a:t>
            </a:r>
          </a:p>
          <a:p>
            <a:r>
              <a:rPr lang="hr-HR" dirty="0"/>
              <a:t>promicanja školske zajednice i smanjenje stope marginalizacije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99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505" y="0"/>
            <a:ext cx="93513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5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Film</a:t>
            </a:r>
            <a:br>
              <a:rPr lang="hr-HR" b="1" dirty="0" smtClean="0">
                <a:solidFill>
                  <a:srgbClr val="0070C0"/>
                </a:solidFill>
              </a:rPr>
            </a:br>
            <a:r>
              <a:rPr lang="hr-HR" b="1" dirty="0" smtClean="0">
                <a:solidFill>
                  <a:srgbClr val="0070C0"/>
                </a:solidFill>
              </a:rPr>
              <a:t>Škola za učenike s teškoćama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hr-HR" u="sng" dirty="0">
                <a:hlinkClick r:id="rId3"/>
              </a:rPr>
              <a:t>http://</a:t>
            </a:r>
            <a:r>
              <a:rPr lang="hr-HR" u="sng" dirty="0" smtClean="0">
                <a:hlinkClick r:id="rId3"/>
              </a:rPr>
              <a:t>dev.nfhs.org/</a:t>
            </a:r>
            <a:r>
              <a:rPr lang="hr-HR" u="sng" dirty="0" err="1" smtClean="0">
                <a:hlinkClick r:id="rId3"/>
              </a:rPr>
              <a:t>resources</a:t>
            </a:r>
            <a:r>
              <a:rPr lang="hr-HR" u="sng" dirty="0" smtClean="0">
                <a:hlinkClick r:id="rId3"/>
              </a:rPr>
              <a:t>/student-</a:t>
            </a:r>
            <a:r>
              <a:rPr lang="hr-HR" u="sng" dirty="0" err="1" smtClean="0">
                <a:hlinkClick r:id="rId3"/>
              </a:rPr>
              <a:t>services</a:t>
            </a:r>
            <a:r>
              <a:rPr lang="hr-HR" u="sng" dirty="0" smtClean="0">
                <a:hlinkClick r:id="rId3"/>
              </a:rPr>
              <a:t>-</a:t>
            </a:r>
            <a:r>
              <a:rPr lang="hr-HR" u="sng" dirty="0" err="1" smtClean="0">
                <a:hlinkClick r:id="rId3"/>
              </a:rPr>
              <a:t>inclusion</a:t>
            </a:r>
            <a:r>
              <a:rPr lang="hr-HR" u="sng" dirty="0" smtClean="0">
                <a:hlinkClick r:id="rId3"/>
              </a:rPr>
              <a:t>/</a:t>
            </a:r>
            <a:r>
              <a:rPr lang="hr-HR" u="sng" dirty="0" err="1" smtClean="0">
                <a:hlinkClick r:id="rId3"/>
              </a:rPr>
              <a:t>inclusion</a:t>
            </a:r>
            <a:r>
              <a:rPr lang="hr-HR" u="sng" dirty="0" smtClean="0">
                <a:hlinkClick r:id="rId3"/>
              </a:rPr>
              <a:t>-</a:t>
            </a:r>
            <a:r>
              <a:rPr lang="hr-HR" u="sng" dirty="0" err="1" smtClean="0">
                <a:hlinkClick r:id="rId3"/>
              </a:rPr>
              <a:t>of</a:t>
            </a:r>
            <a:r>
              <a:rPr lang="hr-HR" u="sng" dirty="0" smtClean="0">
                <a:hlinkClick r:id="rId3"/>
              </a:rPr>
              <a:t>-</a:t>
            </a:r>
            <a:r>
              <a:rPr lang="hr-HR" u="sng" dirty="0" err="1" smtClean="0">
                <a:hlinkClick r:id="rId3"/>
              </a:rPr>
              <a:t>students</a:t>
            </a:r>
            <a:r>
              <a:rPr lang="hr-HR" u="sng" dirty="0" smtClean="0">
                <a:hlinkClick r:id="rId3"/>
              </a:rPr>
              <a:t>-</a:t>
            </a:r>
            <a:r>
              <a:rPr lang="hr-HR" u="sng" dirty="0" err="1" smtClean="0">
                <a:hlinkClick r:id="rId3"/>
              </a:rPr>
              <a:t>with</a:t>
            </a:r>
            <a:r>
              <a:rPr lang="hr-HR" u="sng" dirty="0" smtClean="0">
                <a:hlinkClick r:id="rId3"/>
              </a:rPr>
              <a:t>-</a:t>
            </a:r>
            <a:r>
              <a:rPr lang="hr-HR" u="sng" dirty="0" err="1" smtClean="0">
                <a:hlinkClick r:id="rId3"/>
              </a:rPr>
              <a:t>disabilities</a:t>
            </a:r>
            <a:endParaRPr lang="hr-HR" u="sng" dirty="0" smtClean="0"/>
          </a:p>
        </p:txBody>
      </p:sp>
    </p:spTree>
    <p:extLst>
      <p:ext uri="{BB962C8B-B14F-4D97-AF65-F5344CB8AC3E}">
        <p14:creationId xmlns:p14="http://schemas.microsoft.com/office/powerpoint/2010/main" val="24598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Kineziologija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nanost o ljudskom kretanju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51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Kretanje – životna potreba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</a:t>
            </a:r>
            <a:r>
              <a:rPr lang="hr-HR" dirty="0" smtClean="0"/>
              <a:t>ez pokreta (kretanja) nema života</a:t>
            </a:r>
          </a:p>
          <a:p>
            <a:r>
              <a:rPr lang="hr-HR" dirty="0"/>
              <a:t>č</a:t>
            </a:r>
            <a:r>
              <a:rPr lang="hr-HR" dirty="0" smtClean="0"/>
              <a:t>ovjek koji se ne kreće razboli se, atrofira i umire</a:t>
            </a:r>
          </a:p>
          <a:p>
            <a:r>
              <a:rPr lang="hr-HR" dirty="0"/>
              <a:t>r</a:t>
            </a:r>
            <a:r>
              <a:rPr lang="hr-HR" dirty="0" smtClean="0"/>
              <a:t>azvija se samo ljudski organ koji je u funkciji</a:t>
            </a:r>
          </a:p>
          <a:p>
            <a:r>
              <a:rPr lang="hr-HR" dirty="0"/>
              <a:t>k</a:t>
            </a:r>
            <a:r>
              <a:rPr lang="hr-HR" dirty="0" smtClean="0"/>
              <a:t>ineziološkim aktivnostima možemo prevenirati različite bolesti, a isto tako možemo </a:t>
            </a:r>
            <a:r>
              <a:rPr lang="hr-HR" dirty="0"/>
              <a:t>pozitivno </a:t>
            </a:r>
            <a:r>
              <a:rPr lang="hr-HR" dirty="0" smtClean="0"/>
              <a:t>utjecati na neke bolesti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0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Obilježja suvremenog čovjeka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ekretanje</a:t>
            </a:r>
          </a:p>
          <a:p>
            <a:r>
              <a:rPr lang="hr-HR" dirty="0"/>
              <a:t>n</a:t>
            </a:r>
            <a:r>
              <a:rPr lang="hr-HR" dirty="0" smtClean="0"/>
              <a:t>ezdrava i preobilna ishrana</a:t>
            </a:r>
          </a:p>
          <a:p>
            <a:r>
              <a:rPr lang="hr-HR" dirty="0"/>
              <a:t>s</a:t>
            </a:r>
            <a:r>
              <a:rPr lang="hr-HR" dirty="0" smtClean="0"/>
              <a:t>tres i psihološka napetost</a:t>
            </a:r>
          </a:p>
          <a:p>
            <a:r>
              <a:rPr lang="hr-HR" dirty="0"/>
              <a:t>r</a:t>
            </a:r>
            <a:r>
              <a:rPr lang="hr-HR" dirty="0" smtClean="0"/>
              <a:t>oditelji te navike prenose na djecu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53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Utjecaj kinezioloških aktivnosti na psihološka obilježja učenika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če adaptaciju na stresne i emocionalno zahtjevne situacije</a:t>
            </a:r>
          </a:p>
          <a:p>
            <a:r>
              <a:rPr lang="hr-HR" dirty="0"/>
              <a:t>p</a:t>
            </a:r>
            <a:r>
              <a:rPr lang="hr-HR" dirty="0" smtClean="0"/>
              <a:t>otiče se motivacija i samoinicijativa</a:t>
            </a:r>
          </a:p>
          <a:p>
            <a:r>
              <a:rPr lang="hr-HR" dirty="0" smtClean="0"/>
              <a:t>pospješuje se psihološka stabilnost</a:t>
            </a:r>
          </a:p>
          <a:p>
            <a:r>
              <a:rPr lang="hr-HR" dirty="0"/>
              <a:t>p</a:t>
            </a:r>
            <a:r>
              <a:rPr lang="hr-HR" dirty="0" smtClean="0"/>
              <a:t>otiče se pozitivne emocije i vedro raspoloženje</a:t>
            </a:r>
          </a:p>
          <a:p>
            <a:r>
              <a:rPr lang="hr-HR" dirty="0"/>
              <a:t>u</a:t>
            </a:r>
            <a:r>
              <a:rPr lang="hr-HR" dirty="0" smtClean="0"/>
              <a:t>napređuje se samokontrola</a:t>
            </a:r>
          </a:p>
          <a:p>
            <a:r>
              <a:rPr lang="hr-HR" dirty="0"/>
              <a:t>s</a:t>
            </a:r>
            <a:r>
              <a:rPr lang="hr-HR" dirty="0" smtClean="0"/>
              <a:t>manjuje se anksioznost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596</TotalTime>
  <Words>819</Words>
  <Application>Microsoft Office PowerPoint</Application>
  <PresentationFormat>Prikaz na zaslonu (4:3)</PresentationFormat>
  <Paragraphs>103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Jasnoća</vt:lpstr>
      <vt:lpstr>INKLUZIVNA kultura škole -  S NAGLASKOM NA UKLJUČENOST učenika s TEŠKOĆAMA U NASTAVU TJELESNE I ZDRAVSTVENE KULTURE U OSNOVNOJ ŠKOLI </vt:lpstr>
      <vt:lpstr>Inkluzija</vt:lpstr>
      <vt:lpstr>Inkluzija učenika</vt:lpstr>
      <vt:lpstr>PowerPointova prezentacija</vt:lpstr>
      <vt:lpstr>Film Škola za učenike s teškoćama</vt:lpstr>
      <vt:lpstr>Kineziologija</vt:lpstr>
      <vt:lpstr>Kretanje – životna potreba</vt:lpstr>
      <vt:lpstr>Obilježja suvremenog čovjeka</vt:lpstr>
      <vt:lpstr>Utjecaj kinezioloških aktivnosti na psihološka obilježja učenika</vt:lpstr>
      <vt:lpstr>Utjecaj kinezioloških aktivnosti na društvena obilježja učenika</vt:lpstr>
      <vt:lpstr>Utjecaj kinezioloških aktivnosti na intelektualna obilježja učenika</vt:lpstr>
      <vt:lpstr>Tjelesna aktivnost i učenje</vt:lpstr>
      <vt:lpstr>Film Sportski timovi promoviraju socijalnu inkluziju učenika s teškoćama</vt:lpstr>
      <vt:lpstr>„Sjedilački „ način života</vt:lpstr>
      <vt:lpstr>Funkcija kineziterapije u nastavi tjelesne i zdravstvene kulture u osnovnoj školi</vt:lpstr>
      <vt:lpstr>Rad s učenicima s posebnim potrebama na nastavi </vt:lpstr>
      <vt:lpstr>Učenici s oštećenjem vida</vt:lpstr>
      <vt:lpstr>Učenici s oštećenjem sluha</vt:lpstr>
      <vt:lpstr>Učenici s poremećajima glasovno-govorne komunikacije i specifičnim teškoćama u učenju</vt:lpstr>
      <vt:lpstr>Učenici s kroničnim bolestima</vt:lpstr>
      <vt:lpstr>Učenici s tjelesnom invalidnošću</vt:lpstr>
      <vt:lpstr>Učenici s intelektualnim teškoćama</vt:lpstr>
      <vt:lpstr>Učenici s poremećajima u ponašanju uvjetovani organskim ili progredirajućim psihopatološkim stanjem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Pedagog</dc:creator>
  <cp:lastModifiedBy>Pedagog</cp:lastModifiedBy>
  <cp:revision>57</cp:revision>
  <dcterms:created xsi:type="dcterms:W3CDTF">2018-03-13T07:30:03Z</dcterms:created>
  <dcterms:modified xsi:type="dcterms:W3CDTF">2020-06-08T10:30:17Z</dcterms:modified>
</cp:coreProperties>
</file>