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40"/>
  </p:notesMasterIdLst>
  <p:handoutMasterIdLst>
    <p:handoutMasterId r:id="rId41"/>
  </p:handoutMasterIdLst>
  <p:sldIdLst>
    <p:sldId id="256" r:id="rId2"/>
    <p:sldId id="294" r:id="rId3"/>
    <p:sldId id="310" r:id="rId4"/>
    <p:sldId id="311" r:id="rId5"/>
    <p:sldId id="257" r:id="rId6"/>
    <p:sldId id="295" r:id="rId7"/>
    <p:sldId id="296" r:id="rId8"/>
    <p:sldId id="258" r:id="rId9"/>
    <p:sldId id="259" r:id="rId10"/>
    <p:sldId id="261" r:id="rId11"/>
    <p:sldId id="262" r:id="rId12"/>
    <p:sldId id="263" r:id="rId13"/>
    <p:sldId id="297" r:id="rId14"/>
    <p:sldId id="279" r:id="rId15"/>
    <p:sldId id="316" r:id="rId16"/>
    <p:sldId id="281" r:id="rId17"/>
    <p:sldId id="270" r:id="rId18"/>
    <p:sldId id="284" r:id="rId19"/>
    <p:sldId id="268" r:id="rId20"/>
    <p:sldId id="285" r:id="rId21"/>
    <p:sldId id="286" r:id="rId22"/>
    <p:sldId id="287" r:id="rId23"/>
    <p:sldId id="288" r:id="rId24"/>
    <p:sldId id="289" r:id="rId25"/>
    <p:sldId id="283" r:id="rId26"/>
    <p:sldId id="312" r:id="rId27"/>
    <p:sldId id="290" r:id="rId28"/>
    <p:sldId id="291" r:id="rId29"/>
    <p:sldId id="313" r:id="rId30"/>
    <p:sldId id="292" r:id="rId31"/>
    <p:sldId id="298" r:id="rId32"/>
    <p:sldId id="299" r:id="rId33"/>
    <p:sldId id="300" r:id="rId34"/>
    <p:sldId id="301" r:id="rId35"/>
    <p:sldId id="302" r:id="rId36"/>
    <p:sldId id="303" r:id="rId37"/>
    <p:sldId id="307" r:id="rId38"/>
    <p:sldId id="309" r:id="rId39"/>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9281" autoAdjust="0"/>
  </p:normalViewPr>
  <p:slideViewPr>
    <p:cSldViewPr>
      <p:cViewPr varScale="1">
        <p:scale>
          <a:sx n="112" d="100"/>
          <a:sy n="112" d="100"/>
        </p:scale>
        <p:origin x="-94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28" tIns="45714" rIns="91428" bIns="45714" rtlCol="0"/>
          <a:lstStyle>
            <a:lvl1pPr algn="l">
              <a:defRPr sz="1200"/>
            </a:lvl1pPr>
          </a:lstStyle>
          <a:p>
            <a:pPr>
              <a:defRPr/>
            </a:pPr>
            <a:endParaRPr lang="hr-HR"/>
          </a:p>
        </p:txBody>
      </p:sp>
      <p:sp>
        <p:nvSpPr>
          <p:cNvPr id="3" name="Date Placeholder 2"/>
          <p:cNvSpPr>
            <a:spLocks noGrp="1"/>
          </p:cNvSpPr>
          <p:nvPr>
            <p:ph type="dt" sz="quarter" idx="1"/>
          </p:nvPr>
        </p:nvSpPr>
        <p:spPr>
          <a:xfrm>
            <a:off x="3849688" y="0"/>
            <a:ext cx="2946400" cy="496888"/>
          </a:xfrm>
          <a:prstGeom prst="rect">
            <a:avLst/>
          </a:prstGeom>
        </p:spPr>
        <p:txBody>
          <a:bodyPr vert="horz" lIns="91428" tIns="45714" rIns="91428" bIns="45714" rtlCol="0"/>
          <a:lstStyle>
            <a:lvl1pPr algn="r">
              <a:defRPr sz="1200"/>
            </a:lvl1pPr>
          </a:lstStyle>
          <a:p>
            <a:pPr>
              <a:defRPr/>
            </a:pPr>
            <a:fld id="{076A81DE-6E95-44EB-86C0-8B58692921AD}" type="datetimeFigureOut">
              <a:rPr lang="sr-Latn-CS"/>
              <a:pPr>
                <a:defRPr/>
              </a:pPr>
              <a:t>8.6.2020</a:t>
            </a:fld>
            <a:endParaRPr lang="hr-HR"/>
          </a:p>
        </p:txBody>
      </p:sp>
      <p:sp>
        <p:nvSpPr>
          <p:cNvPr id="4" name="Footer Placeholder 3"/>
          <p:cNvSpPr>
            <a:spLocks noGrp="1"/>
          </p:cNvSpPr>
          <p:nvPr>
            <p:ph type="ftr" sz="quarter" idx="2"/>
          </p:nvPr>
        </p:nvSpPr>
        <p:spPr>
          <a:xfrm>
            <a:off x="1" y="9428164"/>
            <a:ext cx="2946400" cy="496887"/>
          </a:xfrm>
          <a:prstGeom prst="rect">
            <a:avLst/>
          </a:prstGeom>
        </p:spPr>
        <p:txBody>
          <a:bodyPr vert="horz" lIns="91428" tIns="45714" rIns="91428" bIns="45714"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28" tIns="45714" rIns="91428" bIns="45714" rtlCol="0" anchor="b"/>
          <a:lstStyle>
            <a:lvl1pPr algn="r">
              <a:defRPr sz="1200"/>
            </a:lvl1pPr>
          </a:lstStyle>
          <a:p>
            <a:pPr>
              <a:defRPr/>
            </a:pPr>
            <a:fld id="{817FC225-7C96-4FE5-8EFC-38AA36559A89}" type="slidenum">
              <a:rPr lang="hr-HR"/>
              <a:pPr>
                <a:defRPr/>
              </a:pPr>
              <a:t>‹#›</a:t>
            </a:fld>
            <a:endParaRPr lang="hr-HR"/>
          </a:p>
        </p:txBody>
      </p:sp>
    </p:spTree>
    <p:extLst>
      <p:ext uri="{BB962C8B-B14F-4D97-AF65-F5344CB8AC3E}">
        <p14:creationId xmlns:p14="http://schemas.microsoft.com/office/powerpoint/2010/main" val="3921357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28" tIns="45714" rIns="91428" bIns="45714" rtlCol="0"/>
          <a:lstStyle>
            <a:lvl1pPr algn="l">
              <a:defRPr sz="1200"/>
            </a:lvl1pPr>
          </a:lstStyle>
          <a:p>
            <a:endParaRPr lang="hr-HR"/>
          </a:p>
        </p:txBody>
      </p:sp>
      <p:sp>
        <p:nvSpPr>
          <p:cNvPr id="3" name="Date Placeholder 2"/>
          <p:cNvSpPr>
            <a:spLocks noGrp="1"/>
          </p:cNvSpPr>
          <p:nvPr>
            <p:ph type="dt" idx="1"/>
          </p:nvPr>
        </p:nvSpPr>
        <p:spPr>
          <a:xfrm>
            <a:off x="3849688" y="0"/>
            <a:ext cx="2946400" cy="496888"/>
          </a:xfrm>
          <a:prstGeom prst="rect">
            <a:avLst/>
          </a:prstGeom>
        </p:spPr>
        <p:txBody>
          <a:bodyPr vert="horz" lIns="91428" tIns="45714" rIns="91428" bIns="45714" rtlCol="0"/>
          <a:lstStyle>
            <a:lvl1pPr algn="r">
              <a:defRPr sz="1200"/>
            </a:lvl1pPr>
          </a:lstStyle>
          <a:p>
            <a:fld id="{2CA7C207-E1FB-4F96-A254-B54090CA9D69}" type="datetimeFigureOut">
              <a:rPr lang="sr-Latn-CS" smtClean="0"/>
              <a:pPr/>
              <a:t>8.6.2020</a:t>
            </a:fld>
            <a:endParaRPr lang="hr-H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8" tIns="45714" rIns="91428" bIns="45714" rtlCol="0" anchor="ctr"/>
          <a:lstStyle/>
          <a:p>
            <a:endParaRPr lang="hr-HR"/>
          </a:p>
        </p:txBody>
      </p:sp>
      <p:sp>
        <p:nvSpPr>
          <p:cNvPr id="5" name="Notes Placeholder 4"/>
          <p:cNvSpPr>
            <a:spLocks noGrp="1"/>
          </p:cNvSpPr>
          <p:nvPr>
            <p:ph type="body" sz="quarter" idx="3"/>
          </p:nvPr>
        </p:nvSpPr>
        <p:spPr>
          <a:xfrm>
            <a:off x="679451" y="4714875"/>
            <a:ext cx="5438775" cy="4467225"/>
          </a:xfrm>
          <a:prstGeom prst="rect">
            <a:avLst/>
          </a:prstGeom>
        </p:spPr>
        <p:txBody>
          <a:bodyPr vert="horz" lIns="91428" tIns="45714" rIns="91428"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1" y="9428164"/>
            <a:ext cx="2946400" cy="496887"/>
          </a:xfrm>
          <a:prstGeom prst="rect">
            <a:avLst/>
          </a:prstGeom>
        </p:spPr>
        <p:txBody>
          <a:bodyPr vert="horz" lIns="91428" tIns="45714" rIns="91428" bIns="45714" rtlCol="0" anchor="b"/>
          <a:lstStyle>
            <a:lvl1pPr algn="l">
              <a:defRPr sz="1200"/>
            </a:lvl1pPr>
          </a:lstStyle>
          <a:p>
            <a:endParaRPr lang="hr-HR"/>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lIns="91428" tIns="45714" rIns="91428" bIns="45714" rtlCol="0" anchor="b"/>
          <a:lstStyle>
            <a:lvl1pPr algn="r">
              <a:defRPr sz="1200"/>
            </a:lvl1pPr>
          </a:lstStyle>
          <a:p>
            <a:fld id="{6C8ABABD-41F2-4C98-80D7-8C7758295C63}" type="slidenum">
              <a:rPr lang="hr-HR" smtClean="0"/>
              <a:pPr/>
              <a:t>‹#›</a:t>
            </a:fld>
            <a:endParaRPr lang="hr-HR"/>
          </a:p>
        </p:txBody>
      </p:sp>
    </p:spTree>
    <p:extLst>
      <p:ext uri="{BB962C8B-B14F-4D97-AF65-F5344CB8AC3E}">
        <p14:creationId xmlns:p14="http://schemas.microsoft.com/office/powerpoint/2010/main" val="15978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5</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Pročitati na glas opis</a:t>
            </a:r>
            <a:r>
              <a:rPr lang="hr-HR" baseline="0" dirty="0" smtClean="0"/>
              <a:t> situacije. </a:t>
            </a:r>
          </a:p>
          <a:p>
            <a:r>
              <a:rPr lang="hr-HR" baseline="0" dirty="0" smtClean="0"/>
              <a:t>Pitati što bi po njihovom mišljenju bilo najbolje za Marka, a nakon toga pokazati odgovor po odgovor.</a:t>
            </a:r>
          </a:p>
          <a:p>
            <a:r>
              <a:rPr lang="hr-HR" baseline="0" dirty="0" smtClean="0"/>
              <a:t>Kratko raspraviti.</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19</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koji su znakovi stresa? </a:t>
            </a:r>
          </a:p>
          <a:p>
            <a:r>
              <a:rPr lang="hr-HR" dirty="0" smtClean="0"/>
              <a:t>Nakon što daju svoje odgovore</a:t>
            </a:r>
            <a:r>
              <a:rPr lang="hr-HR" baseline="0" dirty="0" smtClean="0"/>
              <a:t> pokazati natuknicu po natuknicu.</a:t>
            </a:r>
          </a:p>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25</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28</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8</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9</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Istaknuti da se mozak razvija do sredine 20-ih godina.</a:t>
            </a:r>
          </a:p>
          <a:p>
            <a:r>
              <a:rPr lang="hr-HR" dirty="0" smtClean="0"/>
              <a:t>Objasniti</a:t>
            </a:r>
            <a:r>
              <a:rPr lang="hr-HR" baseline="0" dirty="0" smtClean="0"/>
              <a:t> da su neki dijelovi mozga već u ranoj mladosti potpuno razvijeni, npr. regulacija motorike, koordinacija oko-ruka i sl. </a:t>
            </a:r>
          </a:p>
          <a:p>
            <a:r>
              <a:rPr lang="hr-HR" baseline="0" dirty="0" smtClean="0"/>
              <a:t>U djetinjstvu i ranoj adolescenciji u mozgu ima puno sive tvari koja omogućuje usvajanje velikog broja novih podataka (npr. djeca lako uče strane jezike). </a:t>
            </a:r>
          </a:p>
          <a:p>
            <a:r>
              <a:rPr lang="hr-HR" baseline="0" dirty="0" smtClean="0"/>
              <a:t>Pred kraj puberteta u mozgu se povećava udio bijele tvari, a udio sive tvari počinje opadati. Bijela tvar pomaže u spajanju različitih dijelova mozga. </a:t>
            </a:r>
          </a:p>
          <a:p>
            <a:r>
              <a:rPr lang="hr-HR" baseline="0" dirty="0" smtClean="0"/>
              <a:t>S</a:t>
            </a:r>
            <a:r>
              <a:rPr lang="hr-HR" dirty="0" smtClean="0"/>
              <a:t>azrijevanje mozga najprije zahvaća njegove stražnje dijelove i tek pred kraj dolazi do prednjih dijelova.</a:t>
            </a:r>
          </a:p>
          <a:p>
            <a:r>
              <a:rPr lang="hr-HR" dirty="0" smtClean="0"/>
              <a:t>Prefrontalni korteks - razvija</a:t>
            </a:r>
            <a:r>
              <a:rPr lang="hr-HR" baseline="0" dirty="0" smtClean="0"/>
              <a:t> se posljednji - </a:t>
            </a:r>
            <a:r>
              <a:rPr lang="hr-HR" b="0" dirty="0" smtClean="0"/>
              <a:t>dio mozga </a:t>
            </a:r>
            <a:r>
              <a:rPr lang="en-US" b="0" dirty="0" err="1" smtClean="0"/>
              <a:t>odgovor</a:t>
            </a:r>
            <a:r>
              <a:rPr lang="hr-HR" b="0" dirty="0" smtClean="0"/>
              <a:t>an</a:t>
            </a:r>
            <a:r>
              <a:rPr lang="en-US" b="0" dirty="0" smtClean="0"/>
              <a:t> </a:t>
            </a:r>
            <a:r>
              <a:rPr lang="en-US" b="0" dirty="0" err="1" smtClean="0"/>
              <a:t>za</a:t>
            </a:r>
            <a:r>
              <a:rPr lang="en-US" b="0" dirty="0" smtClean="0"/>
              <a:t> </a:t>
            </a:r>
            <a:r>
              <a:rPr lang="en-US" b="0" dirty="0" err="1" smtClean="0"/>
              <a:t>planiranje</a:t>
            </a:r>
            <a:r>
              <a:rPr lang="en-US" b="0" dirty="0" smtClean="0"/>
              <a:t>, </a:t>
            </a:r>
            <a:r>
              <a:rPr lang="en-US" b="0" dirty="0" err="1" smtClean="0"/>
              <a:t>određivanje</a:t>
            </a:r>
            <a:r>
              <a:rPr lang="en-US" b="0" dirty="0" smtClean="0"/>
              <a:t> </a:t>
            </a:r>
            <a:r>
              <a:rPr lang="en-US" b="0" dirty="0" err="1" smtClean="0"/>
              <a:t>prioriteta</a:t>
            </a:r>
            <a:r>
              <a:rPr lang="en-US" b="0" dirty="0" smtClean="0"/>
              <a:t> </a:t>
            </a:r>
            <a:r>
              <a:rPr lang="en-US" b="0" dirty="0" err="1" smtClean="0"/>
              <a:t>i</a:t>
            </a:r>
            <a:r>
              <a:rPr lang="en-US" b="0" dirty="0" smtClean="0"/>
              <a:t> </a:t>
            </a:r>
            <a:r>
              <a:rPr lang="en-US" b="0" dirty="0" err="1" smtClean="0"/>
              <a:t>procjenjivanje</a:t>
            </a:r>
            <a:r>
              <a:rPr lang="en-US" b="0" dirty="0" smtClean="0"/>
              <a:t> </a:t>
            </a:r>
            <a:r>
              <a:rPr lang="en-US" b="0" dirty="0" err="1" smtClean="0"/>
              <a:t>posljedica</a:t>
            </a:r>
            <a:r>
              <a:rPr lang="hr-HR" b="0" dirty="0" smtClean="0"/>
              <a:t>.</a:t>
            </a:r>
          </a:p>
          <a:p>
            <a:endParaRPr lang="hr-HR" b="0" dirty="0" smtClean="0"/>
          </a:p>
          <a:p>
            <a:r>
              <a:rPr lang="hr-HR" b="0" dirty="0" smtClean="0"/>
              <a:t>Pitati poznaju li koju bolest jetre?</a:t>
            </a:r>
          </a:p>
          <a:p>
            <a:r>
              <a:rPr lang="hr-HR" b="0" dirty="0" smtClean="0"/>
              <a:t>Najčešći</a:t>
            </a:r>
            <a:r>
              <a:rPr lang="hr-HR" b="0" baseline="0" dirty="0" smtClean="0"/>
              <a:t> odgovor ciroza - </a:t>
            </a:r>
            <a:r>
              <a:rPr lang="hr-HR" b="0" dirty="0" smtClean="0"/>
              <a:t>kronična bolest jetre, obilježena oštećenjima tkiva jetre, gubitkom funkcije jetre, stvaranjem ožiljaka na jetri, nakupljanjem vode u abdomenu i krvarenjima.</a:t>
            </a:r>
            <a:endParaRPr lang="hr-HR" b="0"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11</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koja se</a:t>
            </a:r>
            <a:r>
              <a:rPr lang="hr-HR" baseline="0" dirty="0" smtClean="0"/>
              <a:t> rizična ponašanja najčešće događaju kada ljudi piju alkohol?</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12</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jesu li ikada svjedočili</a:t>
            </a:r>
            <a:r>
              <a:rPr lang="hr-HR" baseline="0" dirty="0" smtClean="0"/>
              <a:t> nekom takvom obliku ponašanja u svojoj okolini?</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14</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ih</a:t>
            </a:r>
            <a:r>
              <a:rPr lang="hr-HR" baseline="0" dirty="0" smtClean="0"/>
              <a:t> jesu li čuli nekada da ljudi piju kako bi zaboravili na svoje probleme? </a:t>
            </a:r>
          </a:p>
          <a:p>
            <a:r>
              <a:rPr lang="hr-HR" baseline="0" dirty="0" smtClean="0"/>
              <a:t>Što misle o tome?</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16</a:t>
            </a:fld>
            <a:endParaRPr lang="hr-H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Pročitati na glas opis</a:t>
            </a:r>
            <a:r>
              <a:rPr lang="hr-HR" baseline="0" dirty="0" smtClean="0"/>
              <a:t> situacije. </a:t>
            </a:r>
          </a:p>
          <a:p>
            <a:r>
              <a:rPr lang="hr-HR" baseline="0" dirty="0" smtClean="0"/>
              <a:t>Pitati što bi po njihovom mišljenju bilo najbolje za Filipa, a nakon toga pokazati odgovor po odgovor.</a:t>
            </a:r>
          </a:p>
          <a:p>
            <a:r>
              <a:rPr lang="hr-HR" baseline="0" dirty="0" smtClean="0"/>
              <a:t>Kratko raspraviti.</a:t>
            </a:r>
            <a:endParaRPr lang="hr-HR" dirty="0" smtClean="0"/>
          </a:p>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17</a:t>
            </a:fld>
            <a:endParaRPr lang="hr-H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Postaviti im prikazano pitanje. </a:t>
            </a:r>
          </a:p>
          <a:p>
            <a:r>
              <a:rPr lang="hr-HR" dirty="0" smtClean="0"/>
              <a:t>Na slijedećim slajdovima detaljnije se raspravlja o mogućim</a:t>
            </a:r>
            <a:r>
              <a:rPr lang="hr-HR" baseline="0" dirty="0" smtClean="0"/>
              <a:t> odgovorima.</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18</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6AFA2BEC-690F-4F07-8966-02311ABAEEF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A8A5AF-0A9F-43C1-816C-9C18D120BD0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1A38B-8EAD-4721-9CD6-BA79610EE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endParaRPr lang="en-US"/>
          </a:p>
        </p:txBody>
      </p:sp>
      <p:sp>
        <p:nvSpPr>
          <p:cNvPr id="5" name="Footer Placeholder 4"/>
          <p:cNvSpPr>
            <a:spLocks noGrp="1"/>
          </p:cNvSpPr>
          <p:nvPr>
            <p:ph type="ftr" sz="quarter" idx="11"/>
          </p:nvPr>
        </p:nvSpPr>
        <p:spPr>
          <a:xfrm>
            <a:off x="457200" y="6480969"/>
            <a:ext cx="4260056" cy="300831"/>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698429-446D-4066-8C07-52ED5B9D338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endParaRPr lang="en-US"/>
          </a:p>
        </p:txBody>
      </p:sp>
      <p:sp>
        <p:nvSpPr>
          <p:cNvPr id="5" name="Footer Placeholder 4"/>
          <p:cNvSpPr>
            <a:spLocks noGrp="1"/>
          </p:cNvSpPr>
          <p:nvPr>
            <p:ph type="ftr" sz="quarter" idx="11"/>
          </p:nvPr>
        </p:nvSpPr>
        <p:spPr>
          <a:xfrm>
            <a:off x="2619376" y="6480969"/>
            <a:ext cx="4260056" cy="300831"/>
          </a:xfrm>
        </p:spPr>
        <p:txBody>
          <a:bodyPr/>
          <a:lstStyle/>
          <a:p>
            <a:pPr>
              <a:defRPr/>
            </a:pPr>
            <a:endParaRPr lang="en-US"/>
          </a:p>
        </p:txBody>
      </p:sp>
      <p:sp>
        <p:nvSpPr>
          <p:cNvPr id="6" name="Slide Number Placeholder 5"/>
          <p:cNvSpPr>
            <a:spLocks noGrp="1"/>
          </p:cNvSpPr>
          <p:nvPr>
            <p:ph type="sldNum" sz="quarter" idx="12"/>
          </p:nvPr>
        </p:nvSpPr>
        <p:spPr>
          <a:xfrm>
            <a:off x="8451056" y="809624"/>
            <a:ext cx="502920" cy="300831"/>
          </a:xfrm>
        </p:spPr>
        <p:txBody>
          <a:bodyPr/>
          <a:lstStyle/>
          <a:p>
            <a:pPr>
              <a:defRPr/>
            </a:pPr>
            <a:fld id="{AC64E0E4-807B-4097-B3A7-D6E81A481E82}" type="slidenum">
              <a:rPr lang="en-US" smtClean="0"/>
              <a:pPr>
                <a:defRPr/>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endParaRPr lang="en-US"/>
          </a:p>
        </p:txBody>
      </p:sp>
      <p:sp>
        <p:nvSpPr>
          <p:cNvPr id="6" name="Footer Placeholder 5"/>
          <p:cNvSpPr>
            <a:spLocks noGrp="1"/>
          </p:cNvSpPr>
          <p:nvPr>
            <p:ph type="ftr" sz="quarter" idx="11"/>
          </p:nvPr>
        </p:nvSpPr>
        <p:spPr>
          <a:xfrm>
            <a:off x="457200" y="6480969"/>
            <a:ext cx="4260056" cy="301752"/>
          </a:xfrm>
        </p:spPr>
        <p:txBody>
          <a:bodyPr/>
          <a:lstStyle/>
          <a:p>
            <a:pPr>
              <a:defRPr/>
            </a:pPr>
            <a:endParaRPr lang="en-US"/>
          </a:p>
        </p:txBody>
      </p:sp>
      <p:sp>
        <p:nvSpPr>
          <p:cNvPr id="7" name="Slide Number Placeholder 6"/>
          <p:cNvSpPr>
            <a:spLocks noGrp="1"/>
          </p:cNvSpPr>
          <p:nvPr>
            <p:ph type="sldNum" sz="quarter" idx="12"/>
          </p:nvPr>
        </p:nvSpPr>
        <p:spPr>
          <a:xfrm>
            <a:off x="7589520" y="6480969"/>
            <a:ext cx="502920" cy="301752"/>
          </a:xfrm>
        </p:spPr>
        <p:txBody>
          <a:bodyPr/>
          <a:lstStyle/>
          <a:p>
            <a:pPr>
              <a:defRPr/>
            </a:pPr>
            <a:fld id="{7DC96216-2140-4CDD-BE60-FDC47F852FF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endParaRPr lang="en-US"/>
          </a:p>
        </p:txBody>
      </p:sp>
      <p:sp>
        <p:nvSpPr>
          <p:cNvPr id="8" name="Footer Placeholder 7"/>
          <p:cNvSpPr>
            <a:spLocks noGrp="1"/>
          </p:cNvSpPr>
          <p:nvPr>
            <p:ph type="ftr" sz="quarter" idx="11"/>
          </p:nvPr>
        </p:nvSpPr>
        <p:spPr>
          <a:xfrm>
            <a:off x="457200" y="6480969"/>
            <a:ext cx="4261104" cy="301752"/>
          </a:xfrm>
        </p:spPr>
        <p:txBody>
          <a:bodyPr/>
          <a:lstStyle/>
          <a:p>
            <a:pPr>
              <a:defRPr/>
            </a:pP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D90CC94D-1BA8-400C-87D7-48FF28EAB75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CFDB6FB-FA1D-4497-A992-D6ED699B33E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endParaRPr lang="en-US"/>
          </a:p>
        </p:txBody>
      </p:sp>
      <p:sp>
        <p:nvSpPr>
          <p:cNvPr id="3" name="Footer Placeholder 2"/>
          <p:cNvSpPr>
            <a:spLocks noGrp="1"/>
          </p:cNvSpPr>
          <p:nvPr>
            <p:ph type="ftr" sz="quarter" idx="11"/>
          </p:nvPr>
        </p:nvSpPr>
        <p:spPr>
          <a:xfrm>
            <a:off x="457200" y="6481890"/>
            <a:ext cx="4260056" cy="300831"/>
          </a:xfrm>
        </p:spPr>
        <p:txBody>
          <a:bodyPr/>
          <a:lstStyle/>
          <a:p>
            <a:pPr>
              <a:defRPr/>
            </a:pPr>
            <a:endParaRPr lang="en-US"/>
          </a:p>
        </p:txBody>
      </p:sp>
      <p:sp>
        <p:nvSpPr>
          <p:cNvPr id="4" name="Slide Number Placeholder 3"/>
          <p:cNvSpPr>
            <a:spLocks noGrp="1"/>
          </p:cNvSpPr>
          <p:nvPr>
            <p:ph type="sldNum" sz="quarter" idx="12"/>
          </p:nvPr>
        </p:nvSpPr>
        <p:spPr>
          <a:xfrm>
            <a:off x="7589520" y="6480969"/>
            <a:ext cx="502920" cy="301752"/>
          </a:xfrm>
        </p:spPr>
        <p:txBody>
          <a:bodyPr/>
          <a:lstStyle/>
          <a:p>
            <a:pPr>
              <a:defRPr/>
            </a:pPr>
            <a:fld id="{E511821C-3F04-445F-B8C5-0DD20CEBF6C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1E684845-851B-46A3-A519-8B97333C5E3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AD2BA27-7FAB-499B-91AF-7995A1648A2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94854F33-69BB-4062-8711-E76729B4D187}"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04664" y="116632"/>
            <a:ext cx="10081120" cy="1740732"/>
          </a:xfrm>
        </p:spPr>
        <p:txBody>
          <a:bodyPr>
            <a:normAutofit/>
          </a:bodyPr>
          <a:lstStyle/>
          <a:p>
            <a:r>
              <a:rPr lang="hr-HR" sz="6600" dirty="0" smtClean="0">
                <a:effectLst/>
              </a:rPr>
              <a:t>Učenik i stres</a:t>
            </a:r>
            <a:endParaRPr lang="hr-HR" sz="6600" dirty="0">
              <a:effectLst/>
            </a:endParaRPr>
          </a:p>
        </p:txBody>
      </p:sp>
      <p:sp>
        <p:nvSpPr>
          <p:cNvPr id="3075" name="Rectangle 3"/>
          <p:cNvSpPr>
            <a:spLocks noGrp="1" noChangeArrowheads="1"/>
          </p:cNvSpPr>
          <p:nvPr>
            <p:ph type="subTitle" idx="1"/>
          </p:nvPr>
        </p:nvSpPr>
        <p:spPr>
          <a:xfrm>
            <a:off x="0" y="5373216"/>
            <a:ext cx="9071992" cy="1360487"/>
          </a:xfrm>
        </p:spPr>
        <p:txBody>
          <a:bodyPr>
            <a:normAutofit/>
          </a:bodyPr>
          <a:lstStyle/>
          <a:p>
            <a:r>
              <a:rPr lang="hr-HR" sz="1600" b="1" dirty="0" smtClean="0"/>
              <a:t>Biljana </a:t>
            </a:r>
            <a:r>
              <a:rPr lang="hr-HR" sz="1600" b="1" dirty="0"/>
              <a:t>Manin, dipl. pedagog, stručna suradnica savjetnica</a:t>
            </a:r>
            <a:r>
              <a:rPr lang="hr-HR" sz="1600" b="1" dirty="0" smtClean="0"/>
              <a:t>,</a:t>
            </a:r>
          </a:p>
          <a:p>
            <a:r>
              <a:rPr lang="hr-HR" sz="1600" b="1" dirty="0" smtClean="0"/>
              <a:t> </a:t>
            </a:r>
            <a:r>
              <a:rPr lang="hr-HR" sz="1600" b="1" dirty="0"/>
              <a:t>OŠ Trnsko, </a:t>
            </a:r>
            <a:r>
              <a:rPr lang="hr-HR" sz="1600" b="1" dirty="0" smtClean="0"/>
              <a:t>Zagreb, svibanj 2020.</a:t>
            </a:r>
            <a:endParaRPr lang="hr-HR"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7158" y="142852"/>
            <a:ext cx="8329642" cy="1214446"/>
          </a:xfrm>
        </p:spPr>
        <p:txBody>
          <a:bodyPr/>
          <a:lstStyle/>
          <a:p>
            <a:pPr eaLnBrk="1" hangingPunct="1"/>
            <a:r>
              <a:rPr lang="hr-HR" sz="3600" b="1" dirty="0" smtClean="0">
                <a:solidFill>
                  <a:srgbClr val="FF6600"/>
                </a:solidFill>
                <a:latin typeface="Georgia" pitchFamily="18" charset="0"/>
              </a:rPr>
              <a:t>Savjeti...</a:t>
            </a:r>
            <a:endParaRPr lang="en-US" sz="3600" b="1" dirty="0" smtClean="0">
              <a:solidFill>
                <a:srgbClr val="FF6600"/>
              </a:solidFill>
              <a:latin typeface="Georgia" pitchFamily="18" charset="0"/>
            </a:endParaRPr>
          </a:p>
        </p:txBody>
      </p:sp>
      <p:sp>
        <p:nvSpPr>
          <p:cNvPr id="43011" name="Rectangle 3"/>
          <p:cNvSpPr>
            <a:spLocks noGrp="1" noChangeArrowheads="1"/>
          </p:cNvSpPr>
          <p:nvPr>
            <p:ph idx="1"/>
          </p:nvPr>
        </p:nvSpPr>
        <p:spPr>
          <a:xfrm>
            <a:off x="457200" y="1600200"/>
            <a:ext cx="8229600" cy="5257800"/>
          </a:xfrm>
        </p:spPr>
        <p:txBody>
          <a:bodyPr/>
          <a:lstStyle/>
          <a:p>
            <a:pPr lvl="0"/>
            <a:r>
              <a:rPr lang="hr-HR" dirty="0" smtClean="0"/>
              <a:t>  </a:t>
            </a:r>
            <a:r>
              <a:rPr lang="hr-HR" b="1" dirty="0" smtClean="0"/>
              <a:t>Prepoznaj uzročnike </a:t>
            </a:r>
            <a:endParaRPr lang="hr-HR" dirty="0" smtClean="0"/>
          </a:p>
          <a:p>
            <a:pPr lvl="0"/>
            <a:r>
              <a:rPr lang="hr-HR" dirty="0" smtClean="0"/>
              <a:t>  </a:t>
            </a:r>
            <a:r>
              <a:rPr lang="hr-HR" b="1" dirty="0" smtClean="0"/>
              <a:t>Istražuj </a:t>
            </a:r>
            <a:endParaRPr lang="hr-HR" dirty="0" smtClean="0"/>
          </a:p>
          <a:p>
            <a:pPr lvl="0"/>
            <a:r>
              <a:rPr lang="hr-HR" dirty="0" smtClean="0"/>
              <a:t>  </a:t>
            </a:r>
            <a:r>
              <a:rPr lang="hr-HR" b="1" dirty="0" smtClean="0"/>
              <a:t>Pripremi odgovor </a:t>
            </a:r>
            <a:endParaRPr lang="hr-HR" dirty="0" smtClean="0"/>
          </a:p>
          <a:p>
            <a:pPr lvl="0"/>
            <a:r>
              <a:rPr lang="hr-HR" dirty="0" smtClean="0"/>
              <a:t>   </a:t>
            </a:r>
            <a:r>
              <a:rPr lang="hr-HR" b="1" dirty="0" smtClean="0"/>
              <a:t>Nemoj odugovlačiti </a:t>
            </a:r>
            <a:endParaRPr lang="hr-HR" dirty="0" smtClean="0"/>
          </a:p>
          <a:p>
            <a:pPr lvl="0"/>
            <a:r>
              <a:rPr lang="hr-HR" dirty="0" smtClean="0"/>
              <a:t>   </a:t>
            </a:r>
            <a:r>
              <a:rPr lang="hr-HR" b="1" dirty="0" smtClean="0"/>
              <a:t>Zatraži pomoć </a:t>
            </a:r>
            <a:endParaRPr lang="hr-HR" dirty="0" smtClean="0"/>
          </a:p>
          <a:p>
            <a:pPr eaLnBrk="1" hangingPunct="1">
              <a:buClr>
                <a:srgbClr val="00B0F0"/>
              </a:buClr>
              <a:buSzPct val="85000"/>
              <a:buFont typeface="Wingdings" pitchFamily="2" charset="2"/>
              <a:buChar char="ü"/>
              <a:defRPr/>
            </a:pPr>
            <a:endParaRPr lang="en-US" sz="3000" b="1" dirty="0" smtClean="0">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44" y="142852"/>
            <a:ext cx="8543956" cy="1285884"/>
          </a:xfrm>
        </p:spPr>
        <p:txBody>
          <a:bodyPr>
            <a:normAutofit/>
          </a:bodyPr>
          <a:lstStyle/>
          <a:p>
            <a:r>
              <a:rPr lang="hr-HR" sz="3600" b="1" dirty="0">
                <a:effectLst/>
              </a:rPr>
              <a:t>Prevencija stresa u školi</a:t>
            </a:r>
            <a:endParaRPr lang="hr-HR" sz="3600" dirty="0">
              <a:effectLst/>
            </a:endParaRPr>
          </a:p>
        </p:txBody>
      </p:sp>
      <p:sp>
        <p:nvSpPr>
          <p:cNvPr id="44035" name="Rectangle 3"/>
          <p:cNvSpPr>
            <a:spLocks noGrp="1" noChangeArrowheads="1"/>
          </p:cNvSpPr>
          <p:nvPr>
            <p:ph idx="1"/>
          </p:nvPr>
        </p:nvSpPr>
        <p:spPr>
          <a:xfrm>
            <a:off x="214282" y="1600200"/>
            <a:ext cx="8472518" cy="5141913"/>
          </a:xfrm>
        </p:spPr>
        <p:txBody>
          <a:bodyPr>
            <a:normAutofit/>
          </a:bodyPr>
          <a:lstStyle/>
          <a:p>
            <a:r>
              <a:rPr lang="hr-HR" dirty="0"/>
              <a:t>Spoznaje o stresu u dječjoj dobi i utjecaju na kasniji život pojedinca opravdavaju uklapanje preventivnih programa u školske uvjete.  U sklopu postojećih programa prevencije stresa u literaturi najčešće se predlaže:</a:t>
            </a:r>
          </a:p>
        </p:txBody>
      </p:sp>
      <p:pic>
        <p:nvPicPr>
          <p:cNvPr id="9220" name="Picture 5" descr="http://t0.gstatic.com/images?q=tbn:ANd9GcQW-IaY2kYkgsCnenYXQ8F10OkX4e8uLc0LEXcaRjM1yOn8NkoAhA"/>
          <p:cNvPicPr>
            <a:picLocks noChangeAspect="1" noChangeArrowheads="1"/>
          </p:cNvPicPr>
          <p:nvPr/>
        </p:nvPicPr>
        <p:blipFill>
          <a:blip r:embed="rId3" cstate="print"/>
          <a:srcRect/>
          <a:stretch>
            <a:fillRect/>
          </a:stretch>
        </p:blipFill>
        <p:spPr bwMode="auto">
          <a:xfrm>
            <a:off x="6732240" y="4437112"/>
            <a:ext cx="2000250" cy="1974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58" y="115888"/>
            <a:ext cx="8318530" cy="1301750"/>
          </a:xfrm>
        </p:spPr>
        <p:txBody>
          <a:bodyPr/>
          <a:lstStyle/>
          <a:p>
            <a:pPr eaLnBrk="1" hangingPunct="1"/>
            <a:r>
              <a:rPr lang="hr-HR" sz="2400" b="1" dirty="0" smtClean="0">
                <a:solidFill>
                  <a:srgbClr val="FF6600"/>
                </a:solidFill>
                <a:latin typeface="Georgia" pitchFamily="18" charset="0"/>
              </a:rPr>
              <a:t>Prijedlozi </a:t>
            </a:r>
            <a:endParaRPr lang="en-US" sz="2400" b="1" dirty="0" smtClean="0">
              <a:solidFill>
                <a:srgbClr val="FF6600"/>
              </a:solidFill>
              <a:latin typeface="Georgia" pitchFamily="18" charset="0"/>
            </a:endParaRPr>
          </a:p>
        </p:txBody>
      </p:sp>
      <p:sp>
        <p:nvSpPr>
          <p:cNvPr id="45059" name="Rectangle 3"/>
          <p:cNvSpPr>
            <a:spLocks noGrp="1" noChangeArrowheads="1"/>
          </p:cNvSpPr>
          <p:nvPr>
            <p:ph idx="1"/>
          </p:nvPr>
        </p:nvSpPr>
        <p:spPr>
          <a:xfrm>
            <a:off x="457200" y="1600200"/>
            <a:ext cx="8229600" cy="5114925"/>
          </a:xfrm>
        </p:spPr>
        <p:txBody>
          <a:bodyPr>
            <a:normAutofit fontScale="77500" lnSpcReduction="20000"/>
          </a:bodyPr>
          <a:lstStyle/>
          <a:p>
            <a:pPr lvl="0"/>
            <a:r>
              <a:rPr lang="hr-HR" dirty="0"/>
              <a:t>učenje strategija suočavanja</a:t>
            </a:r>
          </a:p>
          <a:p>
            <a:pPr lvl="0"/>
            <a:r>
              <a:rPr lang="hr-HR" dirty="0"/>
              <a:t>usmjeravanje na važnost mentalnog i emocionalnog zdravlja, kao dio preventivnih programa</a:t>
            </a:r>
          </a:p>
          <a:p>
            <a:pPr lvl="0"/>
            <a:r>
              <a:rPr lang="hr-HR" dirty="0"/>
              <a:t>osmišljavanje kvalitetnih programa tjelesnog odgoja</a:t>
            </a:r>
          </a:p>
          <a:p>
            <a:pPr lvl="0"/>
            <a:r>
              <a:rPr lang="hr-HR" dirty="0"/>
              <a:t>uključivanje programa prevencije stresa u druge komponente programa (književnost, društvene znanosti, prirodne znanosti, umjetničko izražavanje)</a:t>
            </a:r>
          </a:p>
          <a:p>
            <a:pPr lvl="0"/>
            <a:r>
              <a:rPr lang="hr-HR" dirty="0"/>
              <a:t>stručna ekipiranost škole i dostupnost stručnjaka djeci i roditeljima  ( mogućnost psihološkog savjetovanja, podrška obitelji, briga za zdravlje, važnost osiguravanja prehrane i dr.)</a:t>
            </a:r>
          </a:p>
        </p:txBody>
      </p:sp>
      <p:pic>
        <p:nvPicPr>
          <p:cNvPr id="10244" name="Picture 5" descr="http://t0.gstatic.com/images?q=tbn:ANd9GcRLjrK_RCYnnGEZgMa0uhu5uvXdAlCzo1Ea7vA-mjnaYfozccDNcA"/>
          <p:cNvPicPr>
            <a:picLocks noChangeAspect="1" noChangeArrowheads="1"/>
          </p:cNvPicPr>
          <p:nvPr/>
        </p:nvPicPr>
        <p:blipFill>
          <a:blip r:embed="rId3" cstate="print"/>
          <a:srcRect/>
          <a:stretch>
            <a:fillRect/>
          </a:stretch>
        </p:blipFill>
        <p:spPr bwMode="auto">
          <a:xfrm>
            <a:off x="7164288" y="332656"/>
            <a:ext cx="1714500" cy="1500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Pod stresom zbog </a:t>
            </a:r>
            <a:r>
              <a:rPr lang="hr-HR" dirty="0" smtClean="0"/>
              <a:t>učitelja</a:t>
            </a:r>
            <a:r>
              <a:rPr lang="hr-HR" dirty="0"/>
              <a:t/>
            </a:r>
            <a:br>
              <a:rPr lang="hr-HR" dirty="0"/>
            </a:br>
            <a:endParaRPr lang="hr-HR" dirty="0"/>
          </a:p>
        </p:txBody>
      </p:sp>
      <p:sp>
        <p:nvSpPr>
          <p:cNvPr id="3" name="Content Placeholder 2"/>
          <p:cNvSpPr>
            <a:spLocks noGrp="1"/>
          </p:cNvSpPr>
          <p:nvPr>
            <p:ph idx="1"/>
          </p:nvPr>
        </p:nvSpPr>
        <p:spPr/>
        <p:txBody>
          <a:bodyPr/>
          <a:lstStyle/>
          <a:p>
            <a:r>
              <a:rPr lang="hr-HR" dirty="0" smtClean="0"/>
              <a:t>„Moji </a:t>
            </a:r>
            <a:r>
              <a:rPr lang="hr-HR" dirty="0"/>
              <a:t>profesori žele da budem odlična </a:t>
            </a:r>
            <a:r>
              <a:rPr lang="hr-HR" dirty="0" smtClean="0"/>
              <a:t>učenica </a:t>
            </a:r>
            <a:r>
              <a:rPr lang="hr-HR" dirty="0"/>
              <a:t>i da dobivam najbolje ocjene. Jako me opterećuje osjećaj da moram ispuniti njihova </a:t>
            </a:r>
            <a:r>
              <a:rPr lang="hr-HR" dirty="0" smtClean="0"/>
              <a:t>očekivanja”</a:t>
            </a:r>
          </a:p>
          <a:p>
            <a:r>
              <a:rPr lang="hr-HR" dirty="0" smtClean="0"/>
              <a:t>„Loše se osjećam jer imam dosta jedinica pa se profesori prema meni ponašaju s nepoštovanjem”</a:t>
            </a:r>
            <a:endParaRPr lang="hr-HR" dirty="0"/>
          </a:p>
        </p:txBody>
      </p:sp>
    </p:spTree>
    <p:extLst>
      <p:ext uri="{BB962C8B-B14F-4D97-AF65-F5344CB8AC3E}">
        <p14:creationId xmlns:p14="http://schemas.microsoft.com/office/powerpoint/2010/main" val="679730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4"/>
          <p:cNvSpPr>
            <a:spLocks noGrp="1"/>
          </p:cNvSpPr>
          <p:nvPr>
            <p:ph type="title"/>
          </p:nvPr>
        </p:nvSpPr>
        <p:spPr>
          <a:xfrm>
            <a:off x="214282" y="0"/>
            <a:ext cx="8472518" cy="1357298"/>
          </a:xfrm>
        </p:spPr>
        <p:txBody>
          <a:bodyPr>
            <a:normAutofit fontScale="90000"/>
          </a:bodyPr>
          <a:lstStyle/>
          <a:p>
            <a:r>
              <a:rPr lang="hr-HR" sz="3600" b="1" dirty="0">
                <a:solidFill>
                  <a:srgbClr val="FF6600"/>
                </a:solidFill>
                <a:latin typeface="Georgia" pitchFamily="18" charset="0"/>
              </a:rPr>
              <a:t/>
            </a:r>
            <a:br>
              <a:rPr lang="hr-HR" sz="3600" b="1" dirty="0">
                <a:solidFill>
                  <a:srgbClr val="FF6600"/>
                </a:solidFill>
                <a:latin typeface="Georgia" pitchFamily="18" charset="0"/>
              </a:rPr>
            </a:br>
            <a:r>
              <a:rPr lang="hr-HR" sz="3600" dirty="0" smtClean="0">
                <a:effectLst/>
              </a:rPr>
              <a:t>Pod </a:t>
            </a:r>
            <a:r>
              <a:rPr lang="hr-HR" sz="3600" dirty="0">
                <a:effectLst/>
              </a:rPr>
              <a:t>stresom zbog vršnjaka</a:t>
            </a:r>
            <a:br>
              <a:rPr lang="hr-HR" sz="3600" dirty="0">
                <a:effectLst/>
              </a:rPr>
            </a:br>
            <a:endParaRPr lang="hr-HR" sz="3600" b="1" dirty="0" smtClean="0">
              <a:solidFill>
                <a:srgbClr val="FF6600"/>
              </a:solidFill>
              <a:latin typeface="Georgia" pitchFamily="18" charset="0"/>
            </a:endParaRPr>
          </a:p>
        </p:txBody>
      </p:sp>
      <p:sp>
        <p:nvSpPr>
          <p:cNvPr id="3" name="Content Placeholder 2"/>
          <p:cNvSpPr>
            <a:spLocks noGrp="1"/>
          </p:cNvSpPr>
          <p:nvPr>
            <p:ph idx="1"/>
          </p:nvPr>
        </p:nvSpPr>
        <p:spPr>
          <a:xfrm>
            <a:off x="285720" y="1600200"/>
            <a:ext cx="8401080" cy="5114925"/>
          </a:xfrm>
        </p:spPr>
        <p:txBody>
          <a:bodyPr>
            <a:normAutofit/>
          </a:bodyPr>
          <a:lstStyle/>
          <a:p>
            <a:pPr>
              <a:buClr>
                <a:schemeClr val="tx2"/>
              </a:buClr>
              <a:buNone/>
            </a:pPr>
            <a:r>
              <a:rPr lang="hr-HR" dirty="0"/>
              <a:t>“U razredu je teško pričati o svojim </a:t>
            </a:r>
            <a:r>
              <a:rPr lang="hr-HR" dirty="0" smtClean="0"/>
              <a:t>idejama </a:t>
            </a:r>
            <a:r>
              <a:rPr lang="hr-HR" dirty="0"/>
              <a:t>jer ne znaš što će poslije misliti o tebi. Bojiš se da će te smatrati </a:t>
            </a:r>
            <a:r>
              <a:rPr lang="hr-HR" dirty="0" smtClean="0"/>
              <a:t>čudakom”</a:t>
            </a:r>
          </a:p>
          <a:p>
            <a:pPr>
              <a:buClr>
                <a:schemeClr val="tx2"/>
              </a:buClr>
              <a:buNone/>
            </a:pPr>
            <a:r>
              <a:rPr lang="hr-HR" dirty="0"/>
              <a:t>“U višim razredima osnovne škole i u srednjoj školi mnogi se </a:t>
            </a:r>
            <a:r>
              <a:rPr lang="hr-HR" dirty="0" smtClean="0"/>
              <a:t>drogiraju </a:t>
            </a:r>
            <a:r>
              <a:rPr lang="hr-HR" dirty="0"/>
              <a:t>i opijaju se. Osjećaš veliki pritisak jer si drugačiji i živiš po </a:t>
            </a:r>
            <a:r>
              <a:rPr lang="hr-HR" dirty="0" smtClean="0"/>
              <a:t>svojim načelima</a:t>
            </a:r>
            <a:r>
              <a:rPr lang="hr-HR" dirty="0"/>
              <a:t>, a ne želiš da ti se zbog toga drugi </a:t>
            </a:r>
            <a:r>
              <a:rPr lang="hr-HR" dirty="0" smtClean="0"/>
              <a:t>smiju – želiš biti prihvaćen.”</a:t>
            </a:r>
            <a:endParaRPr lang="hr-HR" dirty="0" smtClean="0">
              <a:latin typeface="Georgia" pitchFamily="18" charset="0"/>
            </a:endParaRPr>
          </a:p>
        </p:txBody>
      </p:sp>
      <p:pic>
        <p:nvPicPr>
          <p:cNvPr id="11267" name="Picture 7" descr="http://funnycrave.frsucrave.netdna-cdn.com/wp-content/uploads/2010/06/fighting.jpg"/>
          <p:cNvPicPr>
            <a:picLocks noChangeAspect="1" noChangeArrowheads="1"/>
          </p:cNvPicPr>
          <p:nvPr/>
        </p:nvPicPr>
        <p:blipFill>
          <a:blip r:embed="rId3" cstate="print"/>
          <a:srcRect/>
          <a:stretch>
            <a:fillRect/>
          </a:stretch>
        </p:blipFill>
        <p:spPr bwMode="auto">
          <a:xfrm>
            <a:off x="6531937" y="116633"/>
            <a:ext cx="2627312" cy="172819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sz="4400" dirty="0">
                <a:effectLst/>
              </a:rPr>
              <a:t>Drugi uzročnici stresa</a:t>
            </a:r>
            <a:endParaRPr lang="hr-HR" dirty="0"/>
          </a:p>
        </p:txBody>
      </p:sp>
      <p:sp>
        <p:nvSpPr>
          <p:cNvPr id="5" name="Rezervirano mjesto sadržaja 4"/>
          <p:cNvSpPr>
            <a:spLocks noGrp="1"/>
          </p:cNvSpPr>
          <p:nvPr>
            <p:ph idx="1"/>
          </p:nvPr>
        </p:nvSpPr>
        <p:spPr/>
        <p:txBody>
          <a:bodyPr/>
          <a:lstStyle/>
          <a:p>
            <a:r>
              <a:rPr lang="hr-HR" dirty="0"/>
              <a:t>Testovi</a:t>
            </a:r>
          </a:p>
          <a:p>
            <a:pPr lvl="0"/>
            <a:r>
              <a:rPr lang="hr-HR" dirty="0"/>
              <a:t>Domaća zadaća</a:t>
            </a:r>
          </a:p>
          <a:p>
            <a:pPr lvl="0"/>
            <a:r>
              <a:rPr lang="hr-HR" dirty="0"/>
              <a:t>Prevelika očekivanja roditelja</a:t>
            </a:r>
          </a:p>
          <a:p>
            <a:pPr lvl="0"/>
            <a:r>
              <a:rPr lang="hr-HR" dirty="0"/>
              <a:t>Vlastita prevelika očekivanja</a:t>
            </a:r>
          </a:p>
          <a:p>
            <a:pPr lvl="0"/>
            <a:r>
              <a:rPr lang="hr-HR" dirty="0"/>
              <a:t>Maltretiranje ili seksualno uznemiravanje</a:t>
            </a:r>
          </a:p>
          <a:p>
            <a:endParaRPr lang="hr-HR" dirty="0"/>
          </a:p>
        </p:txBody>
      </p:sp>
    </p:spTree>
    <p:extLst>
      <p:ext uri="{BB962C8B-B14F-4D97-AF65-F5344CB8AC3E}">
        <p14:creationId xmlns:p14="http://schemas.microsoft.com/office/powerpoint/2010/main" val="2752998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42844" y="0"/>
            <a:ext cx="8543956" cy="1285860"/>
          </a:xfrm>
        </p:spPr>
        <p:txBody>
          <a:bodyPr>
            <a:normAutofit/>
          </a:bodyPr>
          <a:lstStyle/>
          <a:p>
            <a:r>
              <a:rPr lang="hr-HR" sz="3200" dirty="0" smtClean="0">
                <a:effectLst/>
              </a:rPr>
              <a:t> </a:t>
            </a:r>
            <a:r>
              <a:rPr lang="hr-HR" sz="3200" dirty="0">
                <a:effectLst/>
              </a:rPr>
              <a:t>Stres u </a:t>
            </a:r>
            <a:r>
              <a:rPr lang="hr-HR" sz="3200" b="1" dirty="0">
                <a:effectLst/>
              </a:rPr>
              <a:t>dječjoj</a:t>
            </a:r>
            <a:r>
              <a:rPr lang="hr-HR" sz="3200" dirty="0">
                <a:effectLst/>
              </a:rPr>
              <a:t> dobi</a:t>
            </a:r>
          </a:p>
        </p:txBody>
      </p:sp>
      <p:sp>
        <p:nvSpPr>
          <p:cNvPr id="3" name="Content Placeholder 2"/>
          <p:cNvSpPr>
            <a:spLocks noGrp="1"/>
          </p:cNvSpPr>
          <p:nvPr>
            <p:ph idx="1"/>
          </p:nvPr>
        </p:nvSpPr>
        <p:spPr>
          <a:xfrm>
            <a:off x="285750" y="1600200"/>
            <a:ext cx="8715375" cy="5114925"/>
          </a:xfrm>
        </p:spPr>
        <p:txBody>
          <a:bodyPr>
            <a:normAutofit/>
          </a:bodyPr>
          <a:lstStyle/>
          <a:p>
            <a:pPr eaLnBrk="1" hangingPunct="1">
              <a:buClr>
                <a:srgbClr val="00B0F0"/>
              </a:buClr>
              <a:buSzPct val="85000"/>
              <a:buFont typeface="Wingdings" pitchFamily="2" charset="2"/>
              <a:buNone/>
              <a:defRPr/>
            </a:pPr>
            <a:endParaRPr lang="hr-HR" sz="900" b="1" dirty="0" smtClean="0">
              <a:solidFill>
                <a:schemeClr val="accent6">
                  <a:lumMod val="60000"/>
                  <a:lumOff val="40000"/>
                </a:schemeClr>
              </a:solidFill>
              <a:latin typeface="Georgia" pitchFamily="18" charset="0"/>
            </a:endParaRPr>
          </a:p>
          <a:p>
            <a:pPr>
              <a:buClr>
                <a:srgbClr val="00B0F0"/>
              </a:buClr>
              <a:buSzPct val="85000"/>
              <a:defRPr/>
            </a:pPr>
            <a:r>
              <a:rPr lang="hr-HR" sz="2400" dirty="0"/>
              <a:t>Stanje stresa i kod odraslih i kod djece prepoznaje se na temelju </a:t>
            </a:r>
            <a:r>
              <a:rPr lang="hr-HR" sz="2400" b="1" dirty="0"/>
              <a:t>emocionalnih reakcija </a:t>
            </a:r>
            <a:r>
              <a:rPr lang="hr-HR" sz="2400" dirty="0"/>
              <a:t>(tuga, tjeskoba, panika, promjene raspoloženja, ljutnja..) </a:t>
            </a:r>
            <a:r>
              <a:rPr lang="hr-HR" sz="2400" b="1" i="1" dirty="0"/>
              <a:t>misaonih</a:t>
            </a:r>
            <a:r>
              <a:rPr lang="hr-HR" sz="2400" dirty="0"/>
              <a:t> (samokritičnost, otežana koncentracija, zaboravljivost, nametanje istih misli…) </a:t>
            </a:r>
            <a:r>
              <a:rPr lang="hr-HR" sz="2400" b="1" dirty="0"/>
              <a:t>tjelesnih</a:t>
            </a:r>
            <a:r>
              <a:rPr lang="hr-HR" sz="2400" dirty="0"/>
              <a:t> (znojenje dlanova, lupanje srca, crvenilo lica, bol u trbuhu, glavobolja…) te u </a:t>
            </a:r>
            <a:r>
              <a:rPr lang="hr-HR" sz="2400" b="1" dirty="0"/>
              <a:t>ponašnju pojedinca </a:t>
            </a:r>
            <a:r>
              <a:rPr lang="hr-HR" sz="2400" dirty="0"/>
              <a:t>(plakanje, lupanje, agresivnost, nekontrolirani ispadi, povlačenje…)</a:t>
            </a:r>
          </a:p>
          <a:p>
            <a:pPr eaLnBrk="1" hangingPunct="1">
              <a:buClr>
                <a:srgbClr val="00B0F0"/>
              </a:buClr>
              <a:buSzPct val="85000"/>
              <a:buFont typeface="Wingdings" pitchFamily="2" charset="2"/>
              <a:buChar char="ü"/>
              <a:defRPr/>
            </a:pPr>
            <a:endParaRPr lang="hr-HR" sz="2400" dirty="0" smtClean="0">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r>
              <a:rPr lang="hr-HR" b="1" dirty="0">
                <a:effectLst/>
              </a:rPr>
              <a:t>Najčešći izvori stresa u djece</a:t>
            </a:r>
          </a:p>
        </p:txBody>
      </p:sp>
      <p:sp>
        <p:nvSpPr>
          <p:cNvPr id="52227" name="Rectangle 3"/>
          <p:cNvSpPr>
            <a:spLocks noGrp="1" noChangeArrowheads="1"/>
          </p:cNvSpPr>
          <p:nvPr>
            <p:ph idx="1"/>
          </p:nvPr>
        </p:nvSpPr>
        <p:spPr>
          <a:xfrm>
            <a:off x="457200" y="1600200"/>
            <a:ext cx="8229600" cy="5114925"/>
          </a:xfrm>
        </p:spPr>
        <p:txBody>
          <a:bodyPr>
            <a:normAutofit fontScale="92500" lnSpcReduction="10000"/>
          </a:bodyPr>
          <a:lstStyle/>
          <a:p>
            <a:r>
              <a:rPr lang="hr-HR" b="1" dirty="0" smtClean="0"/>
              <a:t>	</a:t>
            </a:r>
            <a:r>
              <a:rPr lang="hr-HR" dirty="0"/>
              <a:t>Stresni događaji neizostavan su dio svakog djetinjstva. Bolest, rođenje brata ili sestre, privremeno odsustvo roditelja su uobičajeni izvori dječjeg stresa. Mnoga djeca dožive razvod ili smrt roditelja, dugotrajno liječenje u bolnici ili svakodnevne probleme koji su posljedica siromaštva ili nebrige roditelja. Prirodne katastrofe, rat, izgnanstvo također su, na žalost dio života mnoge djece. Djeca ubrzo zaključe kako svijet nije sigurno mjesto i kako ih roditelji ne mogu uvijek zaštititi.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57200" y="714356"/>
            <a:ext cx="8229600" cy="5883294"/>
          </a:xfrm>
        </p:spPr>
        <p:txBody>
          <a:bodyPr/>
          <a:lstStyle/>
          <a:p>
            <a:pPr marL="533400" indent="-533400" eaLnBrk="1" hangingPunct="1">
              <a:lnSpc>
                <a:spcPct val="90000"/>
              </a:lnSpc>
              <a:buClr>
                <a:srgbClr val="00B0F0"/>
              </a:buClr>
              <a:buFont typeface="Wingdings" pitchFamily="2" charset="2"/>
              <a:buChar char="v"/>
            </a:pPr>
            <a:endParaRPr lang="hr-HR" sz="3200" b="1" dirty="0" smtClean="0">
              <a:latin typeface="Georgia" pitchFamily="18" charset="0"/>
            </a:endParaRPr>
          </a:p>
          <a:p>
            <a:pPr marL="533400" indent="-533400" eaLnBrk="1" hangingPunct="1">
              <a:lnSpc>
                <a:spcPct val="90000"/>
              </a:lnSpc>
              <a:buFont typeface="Wingdings" pitchFamily="2" charset="2"/>
              <a:buNone/>
            </a:pPr>
            <a:endParaRPr lang="en-US" dirty="0" smtClean="0">
              <a:latin typeface="Georgia" pitchFamily="18" charset="0"/>
            </a:endParaRPr>
          </a:p>
        </p:txBody>
      </p:sp>
      <p:pic>
        <p:nvPicPr>
          <p:cNvPr id="18435" name="Picture 7" descr="http://permissionslips.files.wordpress.com/2012/02/stop_stress1.gif"/>
          <p:cNvPicPr>
            <a:picLocks noChangeAspect="1" noChangeArrowheads="1"/>
          </p:cNvPicPr>
          <p:nvPr/>
        </p:nvPicPr>
        <p:blipFill>
          <a:blip r:embed="rId3" cstate="print"/>
          <a:srcRect/>
          <a:stretch>
            <a:fillRect/>
          </a:stretch>
        </p:blipFill>
        <p:spPr bwMode="auto">
          <a:xfrm>
            <a:off x="6286512" y="4000504"/>
            <a:ext cx="2714625" cy="2654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Rectangle 1"/>
          <p:cNvSpPr/>
          <p:nvPr/>
        </p:nvSpPr>
        <p:spPr>
          <a:xfrm>
            <a:off x="179512" y="1412776"/>
            <a:ext cx="8280920" cy="2308324"/>
          </a:xfrm>
          <a:prstGeom prst="rect">
            <a:avLst/>
          </a:prstGeom>
        </p:spPr>
        <p:txBody>
          <a:bodyPr wrap="square">
            <a:spAutoFit/>
          </a:bodyPr>
          <a:lstStyle/>
          <a:p>
            <a:r>
              <a:rPr lang="hr-HR" sz="2400" dirty="0"/>
              <a:t>Izvori stresa u djece mijenjaju se kako </a:t>
            </a:r>
            <a:r>
              <a:rPr lang="hr-HR" sz="2400" dirty="0" smtClean="0"/>
              <a:t>djeca </a:t>
            </a:r>
            <a:r>
              <a:rPr lang="hr-HR" sz="2400" dirty="0"/>
              <a:t>rastu i sazrijevaju. Neke stresne situacije zajedničke su većini djece. Dobne granice djelomično se preklapaju jer se djeca ne razvijaju podjednako brzo. U istoj dobi dječaci se sporije razvijaju od djevojčica.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3"/>
          <p:cNvSpPr>
            <a:spLocks noGrp="1"/>
          </p:cNvSpPr>
          <p:nvPr>
            <p:ph type="title"/>
          </p:nvPr>
        </p:nvSpPr>
        <p:spPr>
          <a:xfrm>
            <a:off x="107504" y="267494"/>
            <a:ext cx="9036496" cy="1399032"/>
          </a:xfrm>
        </p:spPr>
        <p:txBody>
          <a:bodyPr>
            <a:normAutofit/>
          </a:bodyPr>
          <a:lstStyle/>
          <a:p>
            <a:r>
              <a:rPr lang="hr-HR" sz="3200" dirty="0"/>
              <a:t>Posljedice stresa mogu biti ublažene drugim faktorima u djetetovom životu. </a:t>
            </a:r>
            <a:endParaRPr lang="hr-HR" sz="3200" b="1" dirty="0" smtClean="0">
              <a:solidFill>
                <a:srgbClr val="FF6600"/>
              </a:solidFill>
              <a:latin typeface="Georgia" pitchFamily="18" charset="0"/>
            </a:endParaRPr>
          </a:p>
        </p:txBody>
      </p:sp>
      <p:sp>
        <p:nvSpPr>
          <p:cNvPr id="50179" name="Rectangle 3"/>
          <p:cNvSpPr>
            <a:spLocks noGrp="1" noChangeArrowheads="1"/>
          </p:cNvSpPr>
          <p:nvPr>
            <p:ph idx="1"/>
          </p:nvPr>
        </p:nvSpPr>
        <p:spPr>
          <a:xfrm>
            <a:off x="457200" y="1882808"/>
            <a:ext cx="8229600" cy="4832340"/>
          </a:xfrm>
        </p:spPr>
        <p:txBody>
          <a:bodyPr/>
          <a:lstStyle/>
          <a:p>
            <a:r>
              <a:rPr lang="hr-HR" sz="2400" b="1" dirty="0" smtClean="0"/>
              <a:t>	</a:t>
            </a:r>
            <a:r>
              <a:rPr lang="hr-HR" sz="2800" dirty="0" smtClean="0"/>
              <a:t>Djeca </a:t>
            </a:r>
            <a:r>
              <a:rPr lang="hr-HR" sz="2800" dirty="0"/>
              <a:t>koja su razvila dobre odnose u obitelji s jednim ili oba roditelja, koja imaju iskustvo dobrog postignuća u školi i održavaju veze s vršnjacima imaju manju vjerojatnost da će razviti psihičke smetnje. Razvijanje dobrih odnosa s drugima općenito štiti od stresnih situacija.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Kako se osjećamo kad smo pod stresom?</a:t>
            </a:r>
            <a:endParaRPr lang="hr-HR" sz="4000" dirty="0"/>
          </a:p>
        </p:txBody>
      </p:sp>
      <p:sp>
        <p:nvSpPr>
          <p:cNvPr id="3" name="Content Placeholder 2"/>
          <p:cNvSpPr>
            <a:spLocks noGrp="1"/>
          </p:cNvSpPr>
          <p:nvPr>
            <p:ph idx="1"/>
          </p:nvPr>
        </p:nvSpPr>
        <p:spPr/>
        <p:txBody>
          <a:bodyPr/>
          <a:lstStyle/>
          <a:p>
            <a:r>
              <a:rPr lang="hr-HR" dirty="0" smtClean="0"/>
              <a:t>U svakodnevnom životu često čujemo tu riječ „stres” a često i sami kažemo da smo „pod stresom“ no što to zapravo znači? </a:t>
            </a:r>
            <a:endParaRPr lang="hr-HR" dirty="0"/>
          </a:p>
        </p:txBody>
      </p:sp>
      <p:pic>
        <p:nvPicPr>
          <p:cNvPr id="4" name="Picture 7" descr="http://permissionslips.files.wordpress.com/2012/02/stop_stress1.gif"/>
          <p:cNvPicPr>
            <a:picLocks noChangeAspect="1" noChangeArrowheads="1"/>
          </p:cNvPicPr>
          <p:nvPr/>
        </p:nvPicPr>
        <p:blipFill>
          <a:blip r:embed="rId2" cstate="print"/>
          <a:srcRect/>
          <a:stretch>
            <a:fillRect/>
          </a:stretch>
        </p:blipFill>
        <p:spPr bwMode="auto">
          <a:xfrm>
            <a:off x="6286512" y="4000504"/>
            <a:ext cx="2714625" cy="2654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64010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67494"/>
            <a:ext cx="9144000" cy="1399032"/>
          </a:xfrm>
        </p:spPr>
        <p:txBody>
          <a:bodyPr>
            <a:normAutofit fontScale="90000"/>
          </a:bodyPr>
          <a:lstStyle/>
          <a:p>
            <a:r>
              <a:rPr lang="hr-HR" b="1" dirty="0">
                <a:effectLst/>
              </a:rPr>
              <a:t>Izvori stresa u dobi od 5 do 7 godina</a:t>
            </a:r>
            <a:br>
              <a:rPr lang="hr-HR" b="1" dirty="0">
                <a:effectLst/>
              </a:rPr>
            </a:br>
            <a:endParaRPr lang="en-US" b="1" dirty="0" smtClean="0">
              <a:solidFill>
                <a:srgbClr val="FF6600"/>
              </a:solidFill>
              <a:latin typeface="Georgia" pitchFamily="18" charset="0"/>
            </a:endParaRPr>
          </a:p>
        </p:txBody>
      </p:sp>
      <p:sp>
        <p:nvSpPr>
          <p:cNvPr id="51203" name="Rectangle 3"/>
          <p:cNvSpPr>
            <a:spLocks noGrp="1" noChangeArrowheads="1"/>
          </p:cNvSpPr>
          <p:nvPr>
            <p:ph idx="1"/>
          </p:nvPr>
        </p:nvSpPr>
        <p:spPr>
          <a:xfrm>
            <a:off x="395288" y="1916113"/>
            <a:ext cx="8229600" cy="4941887"/>
          </a:xfrm>
        </p:spPr>
        <p:txBody>
          <a:bodyPr/>
          <a:lstStyle/>
          <a:p>
            <a:pPr lvl="0"/>
            <a:r>
              <a:rPr lang="hr-HR" sz="3200" dirty="0"/>
              <a:t>polazak u školu</a:t>
            </a:r>
          </a:p>
          <a:p>
            <a:pPr lvl="0"/>
            <a:r>
              <a:rPr lang="hr-HR" sz="3200" dirty="0"/>
              <a:t>očekivanje da dijete u školi postigne uspjeh</a:t>
            </a:r>
          </a:p>
          <a:p>
            <a:pPr lvl="0"/>
            <a:r>
              <a:rPr lang="hr-HR" sz="3200" dirty="0"/>
              <a:t>usvajanje novih znanja i provjera sposobnosti: čitanje, pisanje, računanje</a:t>
            </a:r>
          </a:p>
          <a:p>
            <a:pPr lvl="0"/>
            <a:r>
              <a:rPr lang="hr-HR" sz="3200" dirty="0"/>
              <a:t>ograničene tjelesne aktivnosti - potreba  mirno sjediti u školi</a:t>
            </a:r>
          </a:p>
          <a:p>
            <a:pPr lvl="0"/>
            <a:r>
              <a:rPr lang="hr-HR" sz="3200" dirty="0"/>
              <a:t>povećana svijest o sebi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Title 4"/>
          <p:cNvSpPr>
            <a:spLocks noGrp="1"/>
          </p:cNvSpPr>
          <p:nvPr>
            <p:ph type="title"/>
          </p:nvPr>
        </p:nvSpPr>
        <p:spPr>
          <a:xfrm>
            <a:off x="-108520" y="142875"/>
            <a:ext cx="9505056" cy="1274763"/>
          </a:xfrm>
        </p:spPr>
        <p:txBody>
          <a:bodyPr>
            <a:normAutofit fontScale="90000"/>
          </a:bodyPr>
          <a:lstStyle/>
          <a:p>
            <a:r>
              <a:rPr lang="hr-HR" b="1" dirty="0">
                <a:effectLst/>
              </a:rPr>
              <a:t>Izvori stresa u dobi od 8 do 10 godina</a:t>
            </a:r>
            <a:endParaRPr lang="hr-HR" dirty="0">
              <a:effectLst/>
            </a:endParaRPr>
          </a:p>
        </p:txBody>
      </p:sp>
      <p:sp>
        <p:nvSpPr>
          <p:cNvPr id="52227" name="Rectangle 3"/>
          <p:cNvSpPr>
            <a:spLocks noGrp="1" noChangeArrowheads="1"/>
          </p:cNvSpPr>
          <p:nvPr>
            <p:ph idx="1"/>
          </p:nvPr>
        </p:nvSpPr>
        <p:spPr>
          <a:xfrm>
            <a:off x="457200" y="1844675"/>
            <a:ext cx="8229600" cy="4824413"/>
          </a:xfrm>
        </p:spPr>
        <p:txBody>
          <a:bodyPr>
            <a:normAutofit fontScale="85000" lnSpcReduction="10000"/>
          </a:bodyPr>
          <a:lstStyle/>
          <a:p>
            <a:pPr lvl="0"/>
            <a:r>
              <a:rPr lang="hr-HR" sz="3600" dirty="0"/>
              <a:t>veća očekivanja i teži školski program</a:t>
            </a:r>
          </a:p>
          <a:p>
            <a:pPr lvl="0"/>
            <a:r>
              <a:rPr lang="hr-HR" sz="3600" dirty="0"/>
              <a:t>poziv na eksperimentiranje s cigaretama, alkoholom i drogom</a:t>
            </a:r>
          </a:p>
          <a:p>
            <a:pPr lvl="0"/>
            <a:r>
              <a:rPr lang="hr-HR" sz="3600" dirty="0"/>
              <a:t>povećana svjesnost o svom tijelu - potreba za privatnošću</a:t>
            </a:r>
          </a:p>
          <a:p>
            <a:pPr lvl="0"/>
            <a:r>
              <a:rPr lang="hr-HR" sz="3600" dirty="0"/>
              <a:t>povećana kritičnost prema sebi i neprihvaćanje sebe</a:t>
            </a:r>
          </a:p>
          <a:p>
            <a:pPr lvl="0"/>
            <a:r>
              <a:rPr lang="hr-HR" sz="3600" dirty="0"/>
              <a:t>povećani osjećaj nezavisnosti i autonomije</a:t>
            </a:r>
          </a:p>
          <a:p>
            <a:pPr lvl="0"/>
            <a:r>
              <a:rPr lang="hr-HR" sz="3600" dirty="0"/>
              <a:t>zabrinutost zbog tjelesnog izgleda</a:t>
            </a:r>
          </a:p>
          <a:p>
            <a:pPr marL="533400" indent="-533400" eaLnBrk="1" hangingPunct="1">
              <a:buClr>
                <a:schemeClr val="tx2"/>
              </a:buClr>
              <a:buFont typeface="Wingdings" pitchFamily="2" charset="2"/>
              <a:buChar char="v"/>
            </a:pPr>
            <a:endParaRPr lang="hr-HR" sz="3600" dirty="0" smtClean="0">
              <a:solidFill>
                <a:schemeClr val="tx2"/>
              </a:solidFill>
              <a:latin typeface="Georgia" pitchFamily="18" charset="0"/>
            </a:endParaRPr>
          </a:p>
          <a:p>
            <a:pPr marL="533400" indent="-533400" eaLnBrk="1" hangingPunct="1">
              <a:buClr>
                <a:schemeClr val="tx2"/>
              </a:buClr>
              <a:buFont typeface="Wingdings" pitchFamily="2" charset="2"/>
              <a:buChar char="v"/>
            </a:pPr>
            <a:endParaRPr lang="hr-HR" sz="3600" dirty="0" smtClean="0">
              <a:solidFill>
                <a:schemeClr val="tx2"/>
              </a:solidFill>
              <a:latin typeface="Georgia" pitchFamily="18" charset="0"/>
            </a:endParaRPr>
          </a:p>
          <a:p>
            <a:pPr marL="533400" indent="-533400" eaLnBrk="1" hangingPunct="1">
              <a:buClr>
                <a:srgbClr val="00B0F0"/>
              </a:buClr>
              <a:buFont typeface="Wingdings" pitchFamily="2" charset="2"/>
              <a:buChar char="v"/>
            </a:pPr>
            <a:endParaRPr lang="hr-HR" sz="3600" b="1" dirty="0" smtClean="0">
              <a:solidFill>
                <a:srgbClr val="66FFFF"/>
              </a:solidFill>
              <a:latin typeface="Georgia" pitchFamily="18" charset="0"/>
            </a:endParaRPr>
          </a:p>
          <a:p>
            <a:pPr marL="533400" indent="-533400" eaLnBrk="1" hangingPunct="1">
              <a:buFont typeface="Wingdings" pitchFamily="2" charset="2"/>
              <a:buNone/>
            </a:pPr>
            <a:endParaRPr lang="en-US" dirty="0" smtClean="0">
              <a:latin typeface="Georg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4544" y="142852"/>
            <a:ext cx="9865096" cy="1285884"/>
          </a:xfrm>
        </p:spPr>
        <p:txBody>
          <a:bodyPr>
            <a:normAutofit fontScale="90000"/>
          </a:bodyPr>
          <a:lstStyle/>
          <a:p>
            <a:r>
              <a:rPr lang="hr-HR" b="1" dirty="0">
                <a:effectLst/>
              </a:rPr>
              <a:t>Izvori stresa u dobi od 9 do </a:t>
            </a:r>
            <a:r>
              <a:rPr lang="hr-HR" b="1" dirty="0" smtClean="0">
                <a:effectLst/>
              </a:rPr>
              <a:t>13 godina</a:t>
            </a:r>
            <a:r>
              <a:rPr lang="hr-HR" b="1" dirty="0">
                <a:effectLst/>
              </a:rPr>
              <a:t/>
            </a:r>
            <a:br>
              <a:rPr lang="hr-HR" b="1" dirty="0">
                <a:effectLst/>
              </a:rPr>
            </a:br>
            <a:endParaRPr lang="hr-HR" b="1" dirty="0" smtClean="0">
              <a:solidFill>
                <a:srgbClr val="FF6600"/>
              </a:solidFill>
              <a:latin typeface="Georgia" pitchFamily="18" charset="0"/>
            </a:endParaRPr>
          </a:p>
        </p:txBody>
      </p:sp>
      <p:sp>
        <p:nvSpPr>
          <p:cNvPr id="53251" name="Rectangle 3"/>
          <p:cNvSpPr>
            <a:spLocks noGrp="1" noChangeArrowheads="1"/>
          </p:cNvSpPr>
          <p:nvPr>
            <p:ph idx="1"/>
          </p:nvPr>
        </p:nvSpPr>
        <p:spPr>
          <a:xfrm>
            <a:off x="457200" y="1340768"/>
            <a:ext cx="8229600" cy="5401345"/>
          </a:xfrm>
        </p:spPr>
        <p:txBody>
          <a:bodyPr>
            <a:normAutofit lnSpcReduction="10000"/>
          </a:bodyPr>
          <a:lstStyle/>
          <a:p>
            <a:pPr lvl="0"/>
            <a:r>
              <a:rPr lang="hr-HR" dirty="0"/>
              <a:t>svjesnost fizičkih znakova razvoja</a:t>
            </a:r>
          </a:p>
          <a:p>
            <a:pPr lvl="0"/>
            <a:r>
              <a:rPr lang="hr-HR" dirty="0"/>
              <a:t>povećana zabrinutost zbog socijalnog pritiska i prihvaćanja vršnjaka</a:t>
            </a:r>
          </a:p>
          <a:p>
            <a:pPr lvl="0"/>
            <a:r>
              <a:rPr lang="hr-HR" dirty="0"/>
              <a:t>smetenost vezana uz spolnu ulogu i suprotni spol</a:t>
            </a:r>
          </a:p>
          <a:p>
            <a:pPr lvl="0"/>
            <a:r>
              <a:rPr lang="hr-HR" dirty="0"/>
              <a:t>zabrinutost zbog zbog bržeg ili sporijeg tjelesnog razvoja u odnosu na vršnjake </a:t>
            </a:r>
          </a:p>
          <a:p>
            <a:pPr lvl="0"/>
            <a:r>
              <a:rPr lang="hr-HR" dirty="0"/>
              <a:t>jaka usmjerenost na ispitivanje vlastitih misli i osjećaja</a:t>
            </a:r>
          </a:p>
          <a:p>
            <a:pPr lvl="0"/>
            <a:r>
              <a:rPr lang="hr-HR" dirty="0"/>
              <a:t>sukob s roditeljima izazvan ograničavanjem slobode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hr-HR" b="1" dirty="0" smtClean="0">
                <a:effectLst/>
              </a:rPr>
              <a:t>Kako se ponaša dijete koje je pod stresom?</a:t>
            </a:r>
            <a:endParaRPr lang="hr-HR" b="1" dirty="0">
              <a:effectLst/>
            </a:endParaRPr>
          </a:p>
        </p:txBody>
      </p:sp>
      <p:sp>
        <p:nvSpPr>
          <p:cNvPr id="54275" name="Rectangle 3"/>
          <p:cNvSpPr>
            <a:spLocks noGrp="1" noChangeArrowheads="1"/>
          </p:cNvSpPr>
          <p:nvPr>
            <p:ph idx="1"/>
          </p:nvPr>
        </p:nvSpPr>
        <p:spPr>
          <a:xfrm>
            <a:off x="457200" y="1600200"/>
            <a:ext cx="8229600" cy="5257800"/>
          </a:xfrm>
        </p:spPr>
        <p:txBody>
          <a:bodyPr/>
          <a:lstStyle/>
          <a:p>
            <a:pPr marL="533400" indent="-533400" eaLnBrk="1" hangingPunct="1">
              <a:buClr>
                <a:schemeClr val="tx2"/>
              </a:buClr>
              <a:buFont typeface="Wingdings" pitchFamily="2" charset="2"/>
              <a:buChar char="v"/>
            </a:pPr>
            <a:endParaRPr lang="hr-HR" sz="3200" dirty="0" smtClean="0">
              <a:latin typeface="Georgia" pitchFamily="18" charset="0"/>
            </a:endParaRPr>
          </a:p>
          <a:p>
            <a:r>
              <a:rPr lang="hr-HR" sz="2400" dirty="0"/>
              <a:t>Stres se može manifestirati na različite načine, koji će se razlikovati od djeteta do djeteta. </a:t>
            </a:r>
            <a:endParaRPr lang="hr-HR" sz="2400" dirty="0" smtClean="0"/>
          </a:p>
          <a:p>
            <a:endParaRPr lang="hr-HR" sz="2400" dirty="0" smtClean="0"/>
          </a:p>
          <a:p>
            <a:pPr marL="64008" indent="0">
              <a:buNone/>
            </a:pPr>
            <a:r>
              <a:rPr lang="hr-HR" sz="2400" dirty="0" smtClean="0"/>
              <a:t>    Počne </a:t>
            </a:r>
            <a:r>
              <a:rPr lang="hr-HR" sz="2400" dirty="0"/>
              <a:t>li dijete pokazivati neke od sljedećih </a:t>
            </a:r>
            <a:r>
              <a:rPr lang="hr-HR" sz="2400" dirty="0" smtClean="0"/>
              <a:t> </a:t>
            </a:r>
          </a:p>
          <a:p>
            <a:pPr marL="64008" indent="0">
              <a:buNone/>
            </a:pPr>
            <a:r>
              <a:rPr lang="hr-HR" sz="2400" dirty="0"/>
              <a:t> </a:t>
            </a:r>
            <a:r>
              <a:rPr lang="hr-HR" sz="2400" dirty="0" smtClean="0"/>
              <a:t>   ponašanja </a:t>
            </a:r>
            <a:r>
              <a:rPr lang="hr-HR" sz="2400" dirty="0"/>
              <a:t>možemo posumnjati da je riječ o stresu:</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15888"/>
            <a:ext cx="8147050" cy="1301750"/>
          </a:xfrm>
        </p:spPr>
        <p:txBody>
          <a:bodyPr/>
          <a:lstStyle/>
          <a:p>
            <a:pPr eaLnBrk="1" hangingPunct="1"/>
            <a:endParaRPr lang="hr-HR" sz="4800" b="1" dirty="0" smtClean="0">
              <a:solidFill>
                <a:srgbClr val="FF6600"/>
              </a:solidFill>
              <a:latin typeface="Georgia" pitchFamily="18" charset="0"/>
            </a:endParaRPr>
          </a:p>
        </p:txBody>
      </p:sp>
      <p:sp>
        <p:nvSpPr>
          <p:cNvPr id="22531" name="Rectangle 3"/>
          <p:cNvSpPr>
            <a:spLocks noGrp="1" noChangeArrowheads="1"/>
          </p:cNvSpPr>
          <p:nvPr>
            <p:ph idx="1"/>
          </p:nvPr>
        </p:nvSpPr>
        <p:spPr>
          <a:xfrm>
            <a:off x="457200" y="1600200"/>
            <a:ext cx="8229600" cy="5068888"/>
          </a:xfrm>
        </p:spPr>
        <p:txBody>
          <a:bodyPr/>
          <a:lstStyle/>
          <a:p>
            <a:pPr lvl="0"/>
            <a:r>
              <a:rPr lang="hr-HR" sz="2000" dirty="0"/>
              <a:t>tvrdoglavost i odbijanje poslušnosti</a:t>
            </a:r>
          </a:p>
          <a:p>
            <a:pPr lvl="0"/>
            <a:r>
              <a:rPr lang="hr-HR" sz="2000" dirty="0"/>
              <a:t>pretjerano hvalisanje</a:t>
            </a:r>
          </a:p>
          <a:p>
            <a:pPr lvl="0"/>
            <a:r>
              <a:rPr lang="hr-HR" sz="2000" dirty="0"/>
              <a:t>ljubomora zbog roditeljske ljubavi i pažnje</a:t>
            </a:r>
          </a:p>
          <a:p>
            <a:pPr lvl="0"/>
            <a:r>
              <a:rPr lang="hr-HR" sz="2000" dirty="0"/>
              <a:t>kritičnost prema sebi</a:t>
            </a:r>
          </a:p>
          <a:p>
            <a:pPr lvl="0"/>
            <a:r>
              <a:rPr lang="hr-HR" sz="2000" dirty="0"/>
              <a:t>teškoće u prihvaćanju odbijanja i neuspjeha</a:t>
            </a:r>
          </a:p>
          <a:p>
            <a:pPr lvl="0"/>
            <a:r>
              <a:rPr lang="hr-HR" sz="2000" dirty="0"/>
              <a:t>zlovolja i hirovitost</a:t>
            </a:r>
          </a:p>
          <a:p>
            <a:pPr lvl="0"/>
            <a:r>
              <a:rPr lang="hr-HR" sz="2000" dirty="0"/>
              <a:t>otvorena ljutnja</a:t>
            </a:r>
          </a:p>
          <a:p>
            <a:pPr lvl="0"/>
            <a:r>
              <a:rPr lang="hr-HR" sz="2000" dirty="0"/>
              <a:t>ljutnja zbog autoriteta roditelja</a:t>
            </a:r>
          </a:p>
          <a:p>
            <a:pPr lvl="0"/>
            <a:r>
              <a:rPr lang="hr-HR" sz="2000" dirty="0"/>
              <a:t>neposlušnost i laganje</a:t>
            </a:r>
          </a:p>
          <a:p>
            <a:pPr eaLnBrk="1" hangingPunct="1">
              <a:lnSpc>
                <a:spcPct val="90000"/>
              </a:lnSpc>
              <a:buFont typeface="Wingdings" pitchFamily="2" charset="2"/>
              <a:buNone/>
            </a:pPr>
            <a:endParaRPr lang="hr-HR" sz="2000" b="1" dirty="0" smtClean="0"/>
          </a:p>
        </p:txBody>
      </p:sp>
      <p:pic>
        <p:nvPicPr>
          <p:cNvPr id="23564" name="Picture 12" descr="https://encrypted-tbn0.gstatic.com/images?q=tbn:ANd9GcT5fX7izZJpgzk6_wYAhm4_0QgocTfdBT3vn0-bfBd-NtdsF83Ywg"/>
          <p:cNvPicPr>
            <a:picLocks noChangeAspect="1" noChangeArrowheads="1"/>
          </p:cNvPicPr>
          <p:nvPr/>
        </p:nvPicPr>
        <p:blipFill>
          <a:blip r:embed="rId2" cstate="print"/>
          <a:srcRect/>
          <a:stretch>
            <a:fillRect/>
          </a:stretch>
        </p:blipFill>
        <p:spPr bwMode="auto">
          <a:xfrm>
            <a:off x="6858016" y="142852"/>
            <a:ext cx="2133602" cy="28484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67494"/>
            <a:ext cx="8686800" cy="1399032"/>
          </a:xfrm>
        </p:spPr>
        <p:txBody>
          <a:bodyPr/>
          <a:lstStyle/>
          <a:p>
            <a:pPr eaLnBrk="1" hangingPunct="1"/>
            <a:r>
              <a:rPr lang="hr-HR" b="1" dirty="0" smtClean="0">
                <a:solidFill>
                  <a:srgbClr val="FF6600"/>
                </a:solidFill>
                <a:latin typeface="Georgia" pitchFamily="18" charset="0"/>
              </a:rPr>
              <a:t>Koji su znakovi stresa?</a:t>
            </a:r>
            <a:endParaRPr lang="en-US" b="1" dirty="0" smtClean="0">
              <a:solidFill>
                <a:srgbClr val="FF6600"/>
              </a:solidFill>
              <a:latin typeface="Georgia" pitchFamily="18" charset="0"/>
            </a:endParaRPr>
          </a:p>
        </p:txBody>
      </p:sp>
      <p:sp>
        <p:nvSpPr>
          <p:cNvPr id="16387" name="Rectangle 3"/>
          <p:cNvSpPr>
            <a:spLocks noGrp="1" noChangeArrowheads="1"/>
          </p:cNvSpPr>
          <p:nvPr>
            <p:ph idx="1"/>
          </p:nvPr>
        </p:nvSpPr>
        <p:spPr>
          <a:xfrm>
            <a:off x="457200" y="1882808"/>
            <a:ext cx="8507288" cy="4572000"/>
          </a:xfrm>
        </p:spPr>
        <p:txBody>
          <a:bodyPr>
            <a:normAutofit fontScale="92500" lnSpcReduction="10000"/>
          </a:bodyPr>
          <a:lstStyle/>
          <a:p>
            <a:pPr>
              <a:buClr>
                <a:srgbClr val="00B0F0"/>
              </a:buClr>
              <a:buFont typeface="Wingdings" pitchFamily="2" charset="2"/>
              <a:buChar char="v"/>
            </a:pPr>
            <a:r>
              <a:rPr lang="hr-HR" sz="3200" b="1" dirty="0" smtClean="0">
                <a:latin typeface="Georgia" pitchFamily="18" charset="0"/>
              </a:rPr>
              <a:t>nesanica</a:t>
            </a:r>
          </a:p>
          <a:p>
            <a:pPr>
              <a:buClr>
                <a:srgbClr val="00B0F0"/>
              </a:buClr>
              <a:buFont typeface="Wingdings" pitchFamily="2" charset="2"/>
              <a:buChar char="v"/>
            </a:pPr>
            <a:r>
              <a:rPr lang="hr-HR" sz="3200" b="1" dirty="0" smtClean="0">
                <a:latin typeface="Georgia" pitchFamily="18" charset="0"/>
              </a:rPr>
              <a:t>teškoće u koncentraciji</a:t>
            </a:r>
          </a:p>
          <a:p>
            <a:pPr>
              <a:buClr>
                <a:srgbClr val="00B0F0"/>
              </a:buClr>
              <a:buFont typeface="Wingdings" pitchFamily="2" charset="2"/>
              <a:buChar char="v"/>
            </a:pPr>
            <a:r>
              <a:rPr lang="hr-HR" sz="3200" b="1" dirty="0" smtClean="0">
                <a:latin typeface="Georgia" pitchFamily="18" charset="0"/>
              </a:rPr>
              <a:t>promjenjivo ili razdražljivo raspoloženje</a:t>
            </a:r>
          </a:p>
          <a:p>
            <a:pPr>
              <a:buClr>
                <a:srgbClr val="00B0F0"/>
              </a:buClr>
              <a:buFont typeface="Wingdings" pitchFamily="2" charset="2"/>
              <a:buChar char="v"/>
            </a:pPr>
            <a:r>
              <a:rPr lang="hr-HR" sz="3200" b="1" dirty="0" smtClean="0">
                <a:latin typeface="Georgia" pitchFamily="18" charset="0"/>
              </a:rPr>
              <a:t>npr. griženje noktiju, nemir, koračanje gore-dolje</a:t>
            </a:r>
          </a:p>
          <a:p>
            <a:pPr>
              <a:buClr>
                <a:srgbClr val="00B0F0"/>
              </a:buClr>
              <a:buFont typeface="Wingdings" pitchFamily="2" charset="2"/>
              <a:buChar char="v"/>
            </a:pPr>
            <a:r>
              <a:rPr lang="hr-HR" sz="3200" b="1" dirty="0" smtClean="0">
                <a:latin typeface="Georgia" pitchFamily="18" charset="0"/>
              </a:rPr>
              <a:t>pojačano znojenje</a:t>
            </a:r>
          </a:p>
          <a:p>
            <a:pPr>
              <a:buClr>
                <a:srgbClr val="00B0F0"/>
              </a:buClr>
              <a:buFont typeface="Wingdings" pitchFamily="2" charset="2"/>
              <a:buChar char="v"/>
            </a:pPr>
            <a:r>
              <a:rPr lang="hr-HR" sz="3200" b="1" dirty="0" smtClean="0">
                <a:latin typeface="Georgia" pitchFamily="18" charset="0"/>
              </a:rPr>
              <a:t>gubitak apetita ili prejedanje</a:t>
            </a:r>
          </a:p>
          <a:p>
            <a:pPr>
              <a:buClr>
                <a:srgbClr val="00B0F0"/>
              </a:buClr>
              <a:buFont typeface="Wingdings" pitchFamily="2" charset="2"/>
              <a:buChar char="v"/>
            </a:pPr>
            <a:r>
              <a:rPr lang="hr-HR" sz="3200" b="1" dirty="0" smtClean="0">
                <a:latin typeface="Georgia" pitchFamily="18" charset="0"/>
              </a:rPr>
              <a:t>glavobolje</a:t>
            </a:r>
          </a:p>
          <a:p>
            <a:pPr eaLnBrk="1" hangingPunct="1">
              <a:buFont typeface="Wingdings" pitchFamily="2" charset="2"/>
              <a:buNone/>
            </a:pPr>
            <a:endParaRPr lang="hr-HR" dirty="0" smtClean="0"/>
          </a:p>
        </p:txBody>
      </p:sp>
      <p:pic>
        <p:nvPicPr>
          <p:cNvPr id="17412" name="Picture 7" descr="http://www.answer-my-health-question.info/images/how-does-stress-affect-health-2.gif"/>
          <p:cNvPicPr>
            <a:picLocks noChangeAspect="1" noChangeArrowheads="1"/>
          </p:cNvPicPr>
          <p:nvPr/>
        </p:nvPicPr>
        <p:blipFill>
          <a:blip r:embed="rId3" cstate="print"/>
          <a:srcRect/>
          <a:stretch>
            <a:fillRect/>
          </a:stretch>
        </p:blipFill>
        <p:spPr bwMode="auto">
          <a:xfrm>
            <a:off x="7000892" y="71414"/>
            <a:ext cx="2061401"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dirty="0"/>
              <a:t>Neki od simptoma stresa su sljedeći</a:t>
            </a:r>
            <a:endParaRPr lang="hr-HR" dirty="0"/>
          </a:p>
        </p:txBody>
      </p:sp>
      <p:sp>
        <p:nvSpPr>
          <p:cNvPr id="3" name="Rezervirano mjesto sadržaja 2"/>
          <p:cNvSpPr>
            <a:spLocks noGrp="1"/>
          </p:cNvSpPr>
          <p:nvPr>
            <p:ph idx="1"/>
          </p:nvPr>
        </p:nvSpPr>
        <p:spPr/>
        <p:txBody>
          <a:bodyPr/>
          <a:lstStyle/>
          <a:p>
            <a:r>
              <a:rPr lang="hr-HR" dirty="0" smtClean="0"/>
              <a:t>Otežana koncentracija i gubitak pamćenja - pojavljuje se kod učenika koji polažu ispit, te pod utjecajem napetosti u jednom trenutku ne mogu odgovoriti na pitanje </a:t>
            </a:r>
          </a:p>
          <a:p>
            <a:r>
              <a:rPr lang="hr-HR" dirty="0" smtClean="0"/>
              <a:t>„blokada” - osoba ne zna i ne može reagirati na novu, neočekivanu situaciju na koju nije naviknuta</a:t>
            </a:r>
            <a:endParaRPr lang="hr-HR" dirty="0"/>
          </a:p>
        </p:txBody>
      </p:sp>
    </p:spTree>
    <p:extLst>
      <p:ext uri="{BB962C8B-B14F-4D97-AF65-F5344CB8AC3E}">
        <p14:creationId xmlns:p14="http://schemas.microsoft.com/office/powerpoint/2010/main" val="2085217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42852"/>
            <a:ext cx="8229600" cy="1285884"/>
          </a:xfrm>
        </p:spPr>
        <p:txBody>
          <a:bodyPr>
            <a:normAutofit/>
          </a:bodyPr>
          <a:lstStyle/>
          <a:p>
            <a:r>
              <a:rPr lang="hr-HR" dirty="0" smtClean="0">
                <a:effectLst/>
              </a:rPr>
              <a:t>Simptomi u govoru</a:t>
            </a:r>
            <a:endParaRPr lang="en-US" b="1" dirty="0" smtClean="0">
              <a:solidFill>
                <a:srgbClr val="FF6600"/>
              </a:solidFill>
              <a:latin typeface="Georgia" pitchFamily="18" charset="0"/>
            </a:endParaRPr>
          </a:p>
        </p:txBody>
      </p:sp>
      <p:sp>
        <p:nvSpPr>
          <p:cNvPr id="56323" name="Rectangle 3"/>
          <p:cNvSpPr>
            <a:spLocks noGrp="1" noChangeArrowheads="1"/>
          </p:cNvSpPr>
          <p:nvPr>
            <p:ph idx="1"/>
          </p:nvPr>
        </p:nvSpPr>
        <p:spPr>
          <a:xfrm>
            <a:off x="457200" y="1600200"/>
            <a:ext cx="8229600" cy="5141913"/>
          </a:xfrm>
        </p:spPr>
        <p:txBody>
          <a:bodyPr/>
          <a:lstStyle/>
          <a:p>
            <a:r>
              <a:rPr lang="hr-HR" b="1" dirty="0"/>
              <a:t>Simptomi u govoru</a:t>
            </a:r>
            <a:r>
              <a:rPr lang="hr-HR" dirty="0"/>
              <a:t> - korištenje riječi kao što su </a:t>
            </a:r>
            <a:r>
              <a:rPr lang="hr-HR" i="1" dirty="0"/>
              <a:t>tužan, prestrašen</a:t>
            </a:r>
            <a:r>
              <a:rPr lang="hr-HR" dirty="0"/>
              <a:t> ili </a:t>
            </a:r>
            <a:r>
              <a:rPr lang="hr-HR" i="1" dirty="0"/>
              <a:t>zabrinut</a:t>
            </a:r>
            <a:r>
              <a:rPr lang="hr-HR" dirty="0"/>
              <a:t> može upućivati na početne znakove stresa. To često biva u mlađe djece koja još nisu naučila što je to stres. Kada se dijete žali na školu ili kritizira učitelja i domaće zadaće, također je moguće da osjeća stres.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42852"/>
            <a:ext cx="8229600" cy="1214446"/>
          </a:xfrm>
        </p:spPr>
        <p:txBody>
          <a:bodyPr/>
          <a:lstStyle/>
          <a:p>
            <a:r>
              <a:rPr lang="hr-HR" sz="4400" b="1" dirty="0"/>
              <a:t>Simptomi u ponašanju</a:t>
            </a:r>
            <a:r>
              <a:rPr lang="hr-HR" sz="4400" dirty="0"/>
              <a:t> </a:t>
            </a:r>
            <a:endParaRPr lang="hr-HR" b="1" dirty="0" smtClean="0">
              <a:solidFill>
                <a:srgbClr val="FF6600"/>
              </a:solidFill>
              <a:latin typeface="Georgia" pitchFamily="18" charset="0"/>
            </a:endParaRPr>
          </a:p>
        </p:txBody>
      </p:sp>
      <p:sp>
        <p:nvSpPr>
          <p:cNvPr id="24579" name="Rectangle 3"/>
          <p:cNvSpPr>
            <a:spLocks noGrp="1" noChangeArrowheads="1"/>
          </p:cNvSpPr>
          <p:nvPr>
            <p:ph idx="1"/>
          </p:nvPr>
        </p:nvSpPr>
        <p:spPr>
          <a:xfrm>
            <a:off x="457200" y="1268760"/>
            <a:ext cx="8229600" cy="5186048"/>
          </a:xfrm>
        </p:spPr>
        <p:txBody>
          <a:bodyPr>
            <a:normAutofit fontScale="70000" lnSpcReduction="20000"/>
          </a:bodyPr>
          <a:lstStyle/>
          <a:p>
            <a:r>
              <a:rPr lang="hr-HR" sz="3600" dirty="0" smtClean="0"/>
              <a:t>- </a:t>
            </a:r>
            <a:r>
              <a:rPr lang="hr-HR" sz="3600" dirty="0"/>
              <a:t>iznenadne promjene ponašanja mogu biti prvi znakovi koji upozoravaju na stres. Najčešći znakovi su anksioznost, razočarenje, svadljivost, ljutnja i osjećaj krivnje. </a:t>
            </a:r>
            <a:endParaRPr lang="hr-HR" sz="3600" dirty="0" smtClean="0"/>
          </a:p>
          <a:p>
            <a:r>
              <a:rPr lang="hr-HR" sz="3600" dirty="0" smtClean="0"/>
              <a:t>Dijete </a:t>
            </a:r>
            <a:r>
              <a:rPr lang="hr-HR" sz="3600" dirty="0"/>
              <a:t>u osnovnoj školi često “cmizdri” kada nije sve onako kako bi ono htjelo, postaje agresivno i neposlušno. Iznenada mijenja raspoloženja, iskušava nova ponašanja, postaje odveć mirno i apatično, ima strahove i noćne more i gubi koncentraciju. </a:t>
            </a:r>
            <a:endParaRPr lang="hr-HR" sz="3600" dirty="0" smtClean="0"/>
          </a:p>
          <a:p>
            <a:r>
              <a:rPr lang="hr-HR" sz="3600" dirty="0" smtClean="0"/>
              <a:t>Reakcije </a:t>
            </a:r>
            <a:r>
              <a:rPr lang="hr-HR" sz="3600" dirty="0"/>
              <a:t>na stres ponekad uključuju i povlačenje, izbjegavanje škole i prijatelja, djetetov osjećaj da ga nitko ne voli, te probleme u prepoznavanju vlastitih osjećaja.</a:t>
            </a:r>
          </a:p>
        </p:txBody>
      </p:sp>
      <p:sp>
        <p:nvSpPr>
          <p:cNvPr id="25604" name="AutoShape 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5" name="AutoShape 13"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6" name="AutoShape 15"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7" name="AutoShape 17"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8" name="AutoShape 1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Frustracija i agresivnost</a:t>
            </a:r>
            <a:endParaRPr lang="hr-HR" dirty="0"/>
          </a:p>
        </p:txBody>
      </p:sp>
      <p:sp>
        <p:nvSpPr>
          <p:cNvPr id="3" name="Rezervirano mjesto sadržaja 2"/>
          <p:cNvSpPr>
            <a:spLocks noGrp="1"/>
          </p:cNvSpPr>
          <p:nvPr>
            <p:ph idx="1"/>
          </p:nvPr>
        </p:nvSpPr>
        <p:spPr/>
        <p:txBody>
          <a:bodyPr/>
          <a:lstStyle/>
          <a:p>
            <a:r>
              <a:rPr lang="hr-HR" dirty="0" smtClean="0"/>
              <a:t>Stanje razdražljivosti</a:t>
            </a:r>
          </a:p>
          <a:p>
            <a:r>
              <a:rPr lang="hr-HR" dirty="0" smtClean="0"/>
              <a:t>Osoba ne uspijeva riješiti probleme koji je pritišću</a:t>
            </a:r>
            <a:endParaRPr lang="hr-HR" dirty="0"/>
          </a:p>
        </p:txBody>
      </p:sp>
    </p:spTree>
    <p:extLst>
      <p:ext uri="{BB962C8B-B14F-4D97-AF65-F5344CB8AC3E}">
        <p14:creationId xmlns:p14="http://schemas.microsoft.com/office/powerpoint/2010/main" val="108462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Pojam stresa</a:t>
            </a:r>
            <a:endParaRPr lang="hr-HR" dirty="0"/>
          </a:p>
        </p:txBody>
      </p:sp>
      <p:sp>
        <p:nvSpPr>
          <p:cNvPr id="3" name="Rezervirano mjesto sadržaja 2"/>
          <p:cNvSpPr>
            <a:spLocks noGrp="1"/>
          </p:cNvSpPr>
          <p:nvPr>
            <p:ph idx="1"/>
          </p:nvPr>
        </p:nvSpPr>
        <p:spPr/>
        <p:txBody>
          <a:bodyPr/>
          <a:lstStyle/>
          <a:p>
            <a:r>
              <a:rPr lang="hr-HR" dirty="0" err="1" smtClean="0"/>
              <a:t>Stress</a:t>
            </a:r>
            <a:r>
              <a:rPr lang="hr-HR" dirty="0" smtClean="0"/>
              <a:t> (</a:t>
            </a:r>
            <a:r>
              <a:rPr lang="hr-HR" dirty="0" err="1" smtClean="0"/>
              <a:t>eng</a:t>
            </a:r>
            <a:r>
              <a:rPr lang="hr-HR" dirty="0" smtClean="0"/>
              <a:t>.) – pritisak, napor, naprezanje, napregnutost</a:t>
            </a:r>
          </a:p>
          <a:p>
            <a:r>
              <a:rPr lang="hr-HR" dirty="0" err="1" smtClean="0"/>
              <a:t>Hans</a:t>
            </a:r>
            <a:r>
              <a:rPr lang="hr-HR" dirty="0" smtClean="0"/>
              <a:t> Seli ”…svaki zahtjev za novim prilagođavanjem koji sredina postavlja organizmu.”</a:t>
            </a:r>
            <a:endParaRPr lang="hr-HR" dirty="0"/>
          </a:p>
        </p:txBody>
      </p:sp>
    </p:spTree>
    <p:extLst>
      <p:ext uri="{BB962C8B-B14F-4D97-AF65-F5344CB8AC3E}">
        <p14:creationId xmlns:p14="http://schemas.microsoft.com/office/powerpoint/2010/main" val="1043430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1414"/>
            <a:ext cx="8229600" cy="1285884"/>
          </a:xfrm>
        </p:spPr>
        <p:txBody>
          <a:bodyPr/>
          <a:lstStyle/>
          <a:p>
            <a:r>
              <a:rPr lang="hr-HR" sz="4400" b="1" dirty="0"/>
              <a:t>Tjelesni simptomi </a:t>
            </a:r>
            <a:endParaRPr lang="hr-HR" b="1" dirty="0" smtClean="0">
              <a:solidFill>
                <a:srgbClr val="FF6600"/>
              </a:solidFill>
              <a:latin typeface="Georgia" pitchFamily="18" charset="0"/>
            </a:endParaRPr>
          </a:p>
        </p:txBody>
      </p:sp>
      <p:sp>
        <p:nvSpPr>
          <p:cNvPr id="25603" name="Content Placeholder 2"/>
          <p:cNvSpPr>
            <a:spLocks noGrp="1"/>
          </p:cNvSpPr>
          <p:nvPr>
            <p:ph idx="1"/>
          </p:nvPr>
        </p:nvSpPr>
        <p:spPr/>
        <p:txBody>
          <a:bodyPr/>
          <a:lstStyle/>
          <a:p>
            <a:pPr>
              <a:buClr>
                <a:srgbClr val="00B0F0"/>
              </a:buClr>
              <a:buNone/>
            </a:pPr>
            <a:r>
              <a:rPr lang="hr-HR" sz="3200" b="1" dirty="0"/>
              <a:t> </a:t>
            </a:r>
            <a:r>
              <a:rPr lang="hr-HR" sz="3200" b="1" dirty="0" smtClean="0"/>
              <a:t>  </a:t>
            </a:r>
            <a:r>
              <a:rPr lang="hr-HR" sz="3200" dirty="0"/>
              <a:t>D</a:t>
            </a:r>
            <a:r>
              <a:rPr lang="hr-HR" sz="3200" dirty="0" smtClean="0"/>
              <a:t>jeca </a:t>
            </a:r>
            <a:r>
              <a:rPr lang="hr-HR" sz="3200" dirty="0"/>
              <a:t>koja doživljavaju stres često se žale na neke fizičke simptome, kao što su glavobolje, bol u trbuhu, gubitak apetita, umor i probleme sa spavanjem.</a:t>
            </a:r>
          </a:p>
          <a:p>
            <a:pPr>
              <a:buClr>
                <a:srgbClr val="00B0F0"/>
              </a:buClr>
              <a:buNone/>
            </a:pPr>
            <a:endParaRPr lang="hr-HR" sz="3200" b="1" dirty="0" smtClean="0">
              <a:latin typeface="Georg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effectLst/>
              </a:rPr>
              <a:t>Djeca koja se uspješno suočavaju sa stresom</a:t>
            </a:r>
          </a:p>
        </p:txBody>
      </p:sp>
      <p:sp>
        <p:nvSpPr>
          <p:cNvPr id="3" name="Content Placeholder 2"/>
          <p:cNvSpPr>
            <a:spLocks noGrp="1"/>
          </p:cNvSpPr>
          <p:nvPr>
            <p:ph idx="1"/>
          </p:nvPr>
        </p:nvSpPr>
        <p:spPr/>
        <p:txBody>
          <a:bodyPr>
            <a:normAutofit fontScale="92500" lnSpcReduction="20000"/>
          </a:bodyPr>
          <a:lstStyle/>
          <a:p>
            <a:r>
              <a:rPr lang="hr-HR" dirty="0"/>
              <a:t>Reakcije djeteta na stresni događaj ovise o prirodi samog događaja (djeca ne reagiraju jednako na rastavu roditelja i na smrt roditelja), dobi (predškolsko dijete i adolescent ne reagiraju jednako) i spolu djeteta (dječaci su često osjetljiviji na stres od djevojčica). No, dvoje djece istog spola i iste dobi koji su izloženi istom stresnom događaju mogu na njega reagirati posve različito. Jedno dijete se može potpuno slomiti dok će drugo sasvim uspješno izaći na kraj sa stresnom situacijom</a:t>
            </a:r>
          </a:p>
        </p:txBody>
      </p:sp>
    </p:spTree>
    <p:extLst>
      <p:ext uri="{BB962C8B-B14F-4D97-AF65-F5344CB8AC3E}">
        <p14:creationId xmlns:p14="http://schemas.microsoft.com/office/powerpoint/2010/main" val="3890511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Djetetova ličnost</a:t>
            </a:r>
            <a:r>
              <a:rPr lang="hr-HR" dirty="0"/>
              <a:t> </a:t>
            </a:r>
          </a:p>
        </p:txBody>
      </p:sp>
      <p:sp>
        <p:nvSpPr>
          <p:cNvPr id="3" name="Content Placeholder 2"/>
          <p:cNvSpPr>
            <a:spLocks noGrp="1"/>
          </p:cNvSpPr>
          <p:nvPr>
            <p:ph idx="1"/>
          </p:nvPr>
        </p:nvSpPr>
        <p:spPr/>
        <p:txBody>
          <a:bodyPr/>
          <a:lstStyle/>
          <a:p>
            <a:r>
              <a:rPr lang="hr-HR" dirty="0" smtClean="0"/>
              <a:t>Djeca </a:t>
            </a:r>
            <a:r>
              <a:rPr lang="hr-HR" dirty="0"/>
              <a:t>otporna na stres su samostalna, u stanju su prilagoditi se promjenama, sklona misliti pozitivno i osjetljiva su na potrebe drugih ljudi. Inteligentnija su i imaju visoko samopoštovanje</a:t>
            </a:r>
          </a:p>
        </p:txBody>
      </p:sp>
    </p:spTree>
    <p:extLst>
      <p:ext uri="{BB962C8B-B14F-4D97-AF65-F5344CB8AC3E}">
        <p14:creationId xmlns:p14="http://schemas.microsoft.com/office/powerpoint/2010/main" val="2097986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Obitelj</a:t>
            </a:r>
            <a:endParaRPr lang="hr-HR" dirty="0"/>
          </a:p>
        </p:txBody>
      </p:sp>
      <p:sp>
        <p:nvSpPr>
          <p:cNvPr id="3" name="Content Placeholder 2"/>
          <p:cNvSpPr>
            <a:spLocks noGrp="1"/>
          </p:cNvSpPr>
          <p:nvPr>
            <p:ph idx="1"/>
          </p:nvPr>
        </p:nvSpPr>
        <p:spPr>
          <a:xfrm>
            <a:off x="457200" y="1412776"/>
            <a:ext cx="8229600" cy="5042032"/>
          </a:xfrm>
        </p:spPr>
        <p:txBody>
          <a:bodyPr/>
          <a:lstStyle/>
          <a:p>
            <a:r>
              <a:rPr lang="hr-HR" dirty="0" smtClean="0"/>
              <a:t>Ovakva </a:t>
            </a:r>
            <a:r>
              <a:rPr lang="hr-HR" dirty="0"/>
              <a:t>djeca su u dobrim odnosima s roditeljima. Roditelji pokazuju emocionalnu toplinu kako prema djeci tako i međusobno. </a:t>
            </a:r>
            <a:endParaRPr lang="hr-HR" dirty="0" smtClean="0"/>
          </a:p>
          <a:p>
            <a:pPr marL="64008" indent="0">
              <a:buNone/>
            </a:pPr>
            <a:endParaRPr lang="hr-HR" dirty="0" smtClean="0"/>
          </a:p>
          <a:p>
            <a:r>
              <a:rPr lang="hr-HR" dirty="0" smtClean="0"/>
              <a:t>Ako </a:t>
            </a:r>
            <a:r>
              <a:rPr lang="hr-HR" dirty="0"/>
              <a:t>to nije slučaj onda dijete ima blizak odnos s jednim roditeljem ili bar s jednom odraslom osobom koja za njega pokazuje zanimanje i brigu i kojoj </a:t>
            </a:r>
            <a:r>
              <a:rPr lang="hr-HR" dirty="0" smtClean="0"/>
              <a:t>vjeruje.</a:t>
            </a:r>
            <a:endParaRPr lang="hr-HR" dirty="0"/>
          </a:p>
        </p:txBody>
      </p:sp>
    </p:spTree>
    <p:extLst>
      <p:ext uri="{BB962C8B-B14F-4D97-AF65-F5344CB8AC3E}">
        <p14:creationId xmlns:p14="http://schemas.microsoft.com/office/powerpoint/2010/main" val="436194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9145016" cy="1399032"/>
          </a:xfrm>
        </p:spPr>
        <p:txBody>
          <a:bodyPr/>
          <a:lstStyle/>
          <a:p>
            <a:r>
              <a:rPr lang="hr-HR" b="1" dirty="0"/>
              <a:t>Prilika za učenje uspješnog suočavanja </a:t>
            </a:r>
            <a:endParaRPr lang="hr-HR" dirty="0"/>
          </a:p>
        </p:txBody>
      </p:sp>
      <p:sp>
        <p:nvSpPr>
          <p:cNvPr id="3" name="Content Placeholder 2"/>
          <p:cNvSpPr>
            <a:spLocks noGrp="1"/>
          </p:cNvSpPr>
          <p:nvPr>
            <p:ph idx="1"/>
          </p:nvPr>
        </p:nvSpPr>
        <p:spPr>
          <a:xfrm>
            <a:off x="457200" y="1628800"/>
            <a:ext cx="8229600" cy="4826008"/>
          </a:xfrm>
        </p:spPr>
        <p:txBody>
          <a:bodyPr>
            <a:normAutofit lnSpcReduction="10000"/>
          </a:bodyPr>
          <a:lstStyle/>
          <a:p>
            <a:r>
              <a:rPr lang="hr-HR" dirty="0" smtClean="0"/>
              <a:t>Djeca </a:t>
            </a:r>
            <a:r>
              <a:rPr lang="hr-HR" dirty="0"/>
              <a:t>otporna na stres obično imaju iskustva u rješavanju problema u odnosima s drugim ljudima</a:t>
            </a:r>
            <a:r>
              <a:rPr lang="hr-HR" dirty="0" smtClean="0"/>
              <a:t>. Oni </a:t>
            </a:r>
            <a:r>
              <a:rPr lang="hr-HR" dirty="0"/>
              <a:t>su imali priliku promatrati roditelje, stariju braću i sestre ili poznate odrasle ljude kako se uspješno suočavaju sa stresom i pokušavaju iz loše situacije izvući ono najbolje. Ovakva djeca su i sama imala probleme, pronašla rješenja za njih i naučila kako događaji u životu nisu izvan njihove kontrole.</a:t>
            </a:r>
          </a:p>
        </p:txBody>
      </p:sp>
    </p:spTree>
    <p:extLst>
      <p:ext uri="{BB962C8B-B14F-4D97-AF65-F5344CB8AC3E}">
        <p14:creationId xmlns:p14="http://schemas.microsoft.com/office/powerpoint/2010/main" val="641628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Smanjeni rizični faktori </a:t>
            </a:r>
            <a:endParaRPr lang="hr-HR" dirty="0"/>
          </a:p>
        </p:txBody>
      </p:sp>
      <p:sp>
        <p:nvSpPr>
          <p:cNvPr id="3" name="Content Placeholder 2"/>
          <p:cNvSpPr>
            <a:spLocks noGrp="1"/>
          </p:cNvSpPr>
          <p:nvPr>
            <p:ph idx="1"/>
          </p:nvPr>
        </p:nvSpPr>
        <p:spPr/>
        <p:txBody>
          <a:bodyPr>
            <a:normAutofit lnSpcReduction="10000"/>
          </a:bodyPr>
          <a:lstStyle/>
          <a:p>
            <a:r>
              <a:rPr lang="hr-HR" dirty="0" smtClean="0"/>
              <a:t>Djeca </a:t>
            </a:r>
            <a:r>
              <a:rPr lang="hr-HR" dirty="0"/>
              <a:t>koja su izložena samo jednom rizičnom faktoru (razvod roditelja, siromaštvo, emocionalno poremećena majka, otac koji ima problema sa zakonom</a:t>
            </a:r>
            <a:r>
              <a:rPr lang="hr-HR" b="1" dirty="0"/>
              <a:t>, boravak u domu za nezbrinutu </a:t>
            </a:r>
            <a:r>
              <a:rPr lang="hr-HR" b="1" dirty="0" smtClean="0"/>
              <a:t>djecu i udomiteljsku obitelj</a:t>
            </a:r>
            <a:r>
              <a:rPr lang="hr-HR" dirty="0" smtClean="0"/>
              <a:t>) </a:t>
            </a:r>
            <a:r>
              <a:rPr lang="hr-HR" dirty="0"/>
              <a:t>su često u stanju uspješno se suočiti sa stresom. Ali, kada je istodobno prisutno više takvih faktora rizik pojave emocionalnog poremećaja kod djeteta značajno raste.</a:t>
            </a:r>
          </a:p>
        </p:txBody>
      </p:sp>
    </p:spTree>
    <p:extLst>
      <p:ext uri="{BB962C8B-B14F-4D97-AF65-F5344CB8AC3E}">
        <p14:creationId xmlns:p14="http://schemas.microsoft.com/office/powerpoint/2010/main" val="2752890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Ostala pozitivna iskustva </a:t>
            </a:r>
            <a:endParaRPr lang="hr-HR" dirty="0"/>
          </a:p>
        </p:txBody>
      </p:sp>
      <p:sp>
        <p:nvSpPr>
          <p:cNvPr id="3" name="Content Placeholder 2"/>
          <p:cNvSpPr>
            <a:spLocks noGrp="1"/>
          </p:cNvSpPr>
          <p:nvPr>
            <p:ph idx="1"/>
          </p:nvPr>
        </p:nvSpPr>
        <p:spPr/>
        <p:txBody>
          <a:bodyPr/>
          <a:lstStyle/>
          <a:p>
            <a:r>
              <a:rPr lang="hr-HR" dirty="0" smtClean="0"/>
              <a:t> </a:t>
            </a:r>
            <a:r>
              <a:rPr lang="hr-HR" dirty="0"/>
              <a:t>D</a:t>
            </a:r>
            <a:r>
              <a:rPr lang="hr-HR" dirty="0" smtClean="0"/>
              <a:t>obar </a:t>
            </a:r>
            <a:r>
              <a:rPr lang="hr-HR" dirty="0"/>
              <a:t>učitelj, uspjeh u školi i drugim aktivnostima (sportu, glazbi), dobri odnosi s prijateljima - mogu u određenoj mjeri nadoknaditi negativna iskustva koja dijete ima u vlastitom domu.</a:t>
            </a:r>
            <a:endParaRPr lang="hr-HR" b="1" dirty="0"/>
          </a:p>
        </p:txBody>
      </p:sp>
    </p:spTree>
    <p:extLst>
      <p:ext uri="{BB962C8B-B14F-4D97-AF65-F5344CB8AC3E}">
        <p14:creationId xmlns:p14="http://schemas.microsoft.com/office/powerpoint/2010/main" val="3500373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Spoznajna aktivnost</a:t>
            </a:r>
            <a:endParaRPr lang="hr-HR" dirty="0"/>
          </a:p>
        </p:txBody>
      </p:sp>
      <p:sp>
        <p:nvSpPr>
          <p:cNvPr id="3" name="Rezervirano mjesto sadržaja 2"/>
          <p:cNvSpPr>
            <a:spLocks noGrp="1"/>
          </p:cNvSpPr>
          <p:nvPr>
            <p:ph idx="1"/>
          </p:nvPr>
        </p:nvSpPr>
        <p:spPr/>
        <p:txBody>
          <a:bodyPr/>
          <a:lstStyle/>
          <a:p>
            <a:r>
              <a:rPr lang="hr-HR" dirty="0"/>
              <a:t> </a:t>
            </a:r>
            <a:r>
              <a:rPr lang="hr-HR" b="1" dirty="0"/>
              <a:t>Osoba pod stresom </a:t>
            </a:r>
            <a:r>
              <a:rPr lang="hr-HR" b="1" dirty="0" smtClean="0"/>
              <a:t>može uvećati </a:t>
            </a:r>
            <a:r>
              <a:rPr lang="hr-HR" b="1" dirty="0"/>
              <a:t>svoju moć zapažanja, pamćenja, razuma i rasuđivanja, ali u ograničenom vremenskom razdoblju</a:t>
            </a:r>
            <a:endParaRPr lang="hr-HR" dirty="0"/>
          </a:p>
        </p:txBody>
      </p:sp>
    </p:spTree>
    <p:extLst>
      <p:ext uri="{BB962C8B-B14F-4D97-AF65-F5344CB8AC3E}">
        <p14:creationId xmlns:p14="http://schemas.microsoft.com/office/powerpoint/2010/main" val="3909515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hr-HR" dirty="0"/>
          </a:p>
        </p:txBody>
      </p:sp>
      <p:sp>
        <p:nvSpPr>
          <p:cNvPr id="3" name="Rezervirano mjesto sadržaja 2"/>
          <p:cNvSpPr>
            <a:spLocks noGrp="1"/>
          </p:cNvSpPr>
          <p:nvPr>
            <p:ph idx="1"/>
          </p:nvPr>
        </p:nvSpPr>
        <p:spPr/>
        <p:txBody>
          <a:bodyPr>
            <a:normAutofit fontScale="77500" lnSpcReduction="20000"/>
          </a:bodyPr>
          <a:lstStyle/>
          <a:p>
            <a:r>
              <a:rPr lang="hr-HR" dirty="0"/>
              <a:t>Arambašić, L.,(2000.), Psihološke krizne intervencije, Društvo za psihološku pomoć, Zagreb</a:t>
            </a:r>
          </a:p>
          <a:p>
            <a:r>
              <a:rPr lang="hr-HR" dirty="0"/>
              <a:t>Bilić, V. i suradnici, (2005.), Izbor tema za satove razrednih odjela, Naklada Ljevak, Zagreb</a:t>
            </a:r>
          </a:p>
          <a:p>
            <a:r>
              <a:rPr lang="hr-HR" dirty="0"/>
              <a:t>Bilić, V.;</a:t>
            </a:r>
            <a:r>
              <a:rPr lang="hr-HR" dirty="0" err="1"/>
              <a:t>Zloković</a:t>
            </a:r>
            <a:r>
              <a:rPr lang="hr-HR" dirty="0"/>
              <a:t>, J. (2004.), Fenomen maltretiranja djece, Prepoznavanje i oblici pomoći obitelji i školi, Naklada Ljevak, Zagreb</a:t>
            </a:r>
          </a:p>
          <a:p>
            <a:r>
              <a:rPr lang="hr-HR" dirty="0"/>
              <a:t>Buljan – </a:t>
            </a:r>
            <a:r>
              <a:rPr lang="hr-HR" dirty="0" err="1"/>
              <a:t>Flander</a:t>
            </a:r>
            <a:r>
              <a:rPr lang="hr-HR" dirty="0"/>
              <a:t>, G.; Kocijan – Hercigonja, D. (2003.), Zlostavljanje i zanemarivanje djece, Marko M. usluge d.o.o., Zagreb</a:t>
            </a:r>
          </a:p>
          <a:p>
            <a:r>
              <a:rPr lang="hr-HR" dirty="0" err="1"/>
              <a:t>Plummer</a:t>
            </a:r>
            <a:r>
              <a:rPr lang="hr-HR" dirty="0"/>
              <a:t>, D. M., (2011.), Kako pomoći djeci da prevladaju promjene, stres i tjeskobu, Naklada Kosinj, Zagreb</a:t>
            </a:r>
          </a:p>
          <a:p>
            <a:r>
              <a:rPr lang="hr-HR" dirty="0" err="1"/>
              <a:t>Relja</a:t>
            </a:r>
            <a:r>
              <a:rPr lang="hr-HR" dirty="0"/>
              <a:t>, J. (2012.), Reci što osjećaš, Profil, Zagreb</a:t>
            </a:r>
          </a:p>
          <a:p>
            <a:endParaRPr lang="hr-HR" dirty="0"/>
          </a:p>
        </p:txBody>
      </p:sp>
    </p:spTree>
    <p:extLst>
      <p:ext uri="{BB962C8B-B14F-4D97-AF65-F5344CB8AC3E}">
        <p14:creationId xmlns:p14="http://schemas.microsoft.com/office/powerpoint/2010/main" val="246485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je stres?</a:t>
            </a:r>
            <a:endParaRPr lang="hr-HR" dirty="0"/>
          </a:p>
        </p:txBody>
      </p:sp>
      <p:sp>
        <p:nvSpPr>
          <p:cNvPr id="3" name="Rezervirano mjesto sadržaja 2"/>
          <p:cNvSpPr>
            <a:spLocks noGrp="1"/>
          </p:cNvSpPr>
          <p:nvPr>
            <p:ph idx="1"/>
          </p:nvPr>
        </p:nvSpPr>
        <p:spPr/>
        <p:txBody>
          <a:bodyPr/>
          <a:lstStyle/>
          <a:p>
            <a:r>
              <a:rPr lang="hr-HR" dirty="0" smtClean="0"/>
              <a:t>Skup bioloških i psihičkih poremećaja izazvan nekom agresijom na organizam.</a:t>
            </a:r>
          </a:p>
          <a:p>
            <a:r>
              <a:rPr lang="hr-HR" dirty="0" smtClean="0"/>
              <a:t>Reakcija organizma na sve potrebe.</a:t>
            </a:r>
          </a:p>
          <a:p>
            <a:r>
              <a:rPr lang="hr-HR" dirty="0" smtClean="0"/>
              <a:t>Priprema za napad ili bijeg.</a:t>
            </a:r>
          </a:p>
          <a:p>
            <a:r>
              <a:rPr lang="hr-HR" dirty="0" smtClean="0"/>
              <a:t>Početak serije bolesti.</a:t>
            </a:r>
            <a:endParaRPr lang="hr-HR" dirty="0"/>
          </a:p>
        </p:txBody>
      </p:sp>
    </p:spTree>
    <p:extLst>
      <p:ext uri="{BB962C8B-B14F-4D97-AF65-F5344CB8AC3E}">
        <p14:creationId xmlns:p14="http://schemas.microsoft.com/office/powerpoint/2010/main" val="201929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7494"/>
            <a:ext cx="8229600" cy="1089804"/>
          </a:xfrm>
        </p:spPr>
        <p:txBody>
          <a:bodyPr/>
          <a:lstStyle/>
          <a:p>
            <a:r>
              <a:rPr lang="hr-HR" b="1" dirty="0">
                <a:effectLst/>
              </a:rPr>
              <a:t>Učenik i stres</a:t>
            </a:r>
            <a:endParaRPr lang="hr-HR" dirty="0">
              <a:effectLst/>
            </a:endParaRPr>
          </a:p>
        </p:txBody>
      </p:sp>
      <p:sp>
        <p:nvSpPr>
          <p:cNvPr id="33795" name="Rectangle 3"/>
          <p:cNvSpPr>
            <a:spLocks noGrp="1" noChangeArrowheads="1"/>
          </p:cNvSpPr>
          <p:nvPr>
            <p:ph idx="1"/>
          </p:nvPr>
        </p:nvSpPr>
        <p:spPr>
          <a:xfrm>
            <a:off x="457200" y="1557338"/>
            <a:ext cx="8229600" cy="5111750"/>
          </a:xfrm>
        </p:spPr>
        <p:txBody>
          <a:bodyPr/>
          <a:lstStyle/>
          <a:p>
            <a:r>
              <a:rPr lang="hr-HR" dirty="0"/>
              <a:t>Stres je stanje koje nastaje kada su </a:t>
            </a:r>
            <a:r>
              <a:rPr lang="hr-HR" dirty="0" smtClean="0"/>
              <a:t>učenici </a:t>
            </a:r>
            <a:r>
              <a:rPr lang="hr-HR" dirty="0"/>
              <a:t>suočeni s događajem koji procijene ili dožive prijeteći, ugrožavajućim ili opasnim za njih osobno ili za njima bliske osobe. Bitno je kako pojedinac procjenjuje svoju ugroženost u nekoj situaciji i svoje sposobnosti da se s njom nosi. </a:t>
            </a:r>
          </a:p>
        </p:txBody>
      </p:sp>
      <p:pic>
        <p:nvPicPr>
          <p:cNvPr id="4100"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9454" y="-1"/>
            <a:ext cx="2232000" cy="143485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 poznato, zar ne?</a:t>
            </a:r>
            <a:endParaRPr lang="hr-HR" dirty="0"/>
          </a:p>
        </p:txBody>
      </p:sp>
      <p:sp>
        <p:nvSpPr>
          <p:cNvPr id="3" name="Content Placeholder 2"/>
          <p:cNvSpPr>
            <a:spLocks noGrp="1"/>
          </p:cNvSpPr>
          <p:nvPr>
            <p:ph idx="1"/>
          </p:nvPr>
        </p:nvSpPr>
        <p:spPr/>
        <p:txBody>
          <a:bodyPr/>
          <a:lstStyle/>
          <a:p>
            <a:r>
              <a:rPr lang="hr-HR" dirty="0"/>
              <a:t>N</a:t>
            </a:r>
            <a:r>
              <a:rPr lang="hr-HR" dirty="0" smtClean="0"/>
              <a:t>enajavljeno </a:t>
            </a:r>
            <a:r>
              <a:rPr lang="hr-HR" dirty="0"/>
              <a:t>ispitivanje u </a:t>
            </a:r>
            <a:r>
              <a:rPr lang="hr-HR" dirty="0" smtClean="0"/>
              <a:t>školi - primjer svima </a:t>
            </a:r>
            <a:r>
              <a:rPr lang="hr-HR" dirty="0"/>
              <a:t>vrlo blizak. Zamislite da ste u školi, sjedite u svojoj klupi. Profesor proziva vaše ime, a vi baš nikako niste spremni. Važno vam je dobiti dobru ocjenu. Kako se osjećate? </a:t>
            </a:r>
          </a:p>
          <a:p>
            <a:endParaRPr lang="hr-HR" dirty="0"/>
          </a:p>
        </p:txBody>
      </p:sp>
    </p:spTree>
    <p:extLst>
      <p:ext uri="{BB962C8B-B14F-4D97-AF65-F5344CB8AC3E}">
        <p14:creationId xmlns:p14="http://schemas.microsoft.com/office/powerpoint/2010/main" val="1431975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Što učenici misle o stresu?</a:t>
            </a:r>
            <a:endParaRPr lang="hr-HR" dirty="0"/>
          </a:p>
        </p:txBody>
      </p:sp>
      <p:sp>
        <p:nvSpPr>
          <p:cNvPr id="3" name="Content Placeholder 2"/>
          <p:cNvSpPr>
            <a:spLocks noGrp="1"/>
          </p:cNvSpPr>
          <p:nvPr>
            <p:ph idx="1"/>
          </p:nvPr>
        </p:nvSpPr>
        <p:spPr/>
        <p:txBody>
          <a:bodyPr/>
          <a:lstStyle/>
          <a:p>
            <a:r>
              <a:rPr lang="hr-HR" dirty="0"/>
              <a:t>“U školi sam bila pod tolikim pritiskom da sam često poželjela plakati i vrištati u isto </a:t>
            </a:r>
            <a:r>
              <a:rPr lang="hr-HR" dirty="0" smtClean="0"/>
              <a:t>vrijeme”</a:t>
            </a:r>
          </a:p>
          <a:p>
            <a:r>
              <a:rPr lang="hr-HR" dirty="0" smtClean="0"/>
              <a:t>„Imam osjećaj </a:t>
            </a:r>
            <a:r>
              <a:rPr lang="hr-HR" dirty="0"/>
              <a:t>da m</a:t>
            </a:r>
            <a:r>
              <a:rPr lang="hr-HR" dirty="0" smtClean="0"/>
              <a:t>oji </a:t>
            </a:r>
            <a:r>
              <a:rPr lang="hr-HR" dirty="0"/>
              <a:t>roditelji jednostavno ne razumiju pod kakvim </a:t>
            </a:r>
            <a:r>
              <a:rPr lang="hr-HR" dirty="0" smtClean="0"/>
              <a:t>sam </a:t>
            </a:r>
            <a:r>
              <a:rPr lang="hr-HR" dirty="0"/>
              <a:t>stresom u </a:t>
            </a:r>
            <a:r>
              <a:rPr lang="hr-HR" dirty="0" smtClean="0"/>
              <a:t>školi”</a:t>
            </a:r>
          </a:p>
          <a:p>
            <a:r>
              <a:rPr lang="hr-HR" dirty="0" smtClean="0"/>
              <a:t>„Već </a:t>
            </a:r>
            <a:r>
              <a:rPr lang="hr-HR" dirty="0"/>
              <a:t>sam put do škole i povratak kući </a:t>
            </a:r>
            <a:r>
              <a:rPr lang="hr-HR" dirty="0" smtClean="0"/>
              <a:t>meni je veoma stresan”</a:t>
            </a:r>
            <a:endParaRPr lang="hr-HR" dirty="0"/>
          </a:p>
        </p:txBody>
      </p:sp>
    </p:spTree>
    <p:extLst>
      <p:ext uri="{BB962C8B-B14F-4D97-AF65-F5344CB8AC3E}">
        <p14:creationId xmlns:p14="http://schemas.microsoft.com/office/powerpoint/2010/main" val="324719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7494"/>
            <a:ext cx="8229600" cy="1089804"/>
          </a:xfrm>
        </p:spPr>
        <p:txBody>
          <a:bodyPr/>
          <a:lstStyle/>
          <a:p>
            <a:pPr eaLnBrk="1" hangingPunct="1"/>
            <a:r>
              <a:rPr lang="hr-HR" b="1" dirty="0" smtClean="0">
                <a:solidFill>
                  <a:srgbClr val="FF6600"/>
                </a:solidFill>
                <a:latin typeface="Georgia" pitchFamily="18" charset="0"/>
              </a:rPr>
              <a:t>Krivulja stresa</a:t>
            </a:r>
            <a:endParaRPr lang="en-US" b="1" dirty="0" smtClean="0">
              <a:solidFill>
                <a:srgbClr val="FF6600"/>
              </a:solidFill>
              <a:latin typeface="Georgia" pitchFamily="18" charset="0"/>
            </a:endParaRPr>
          </a:p>
        </p:txBody>
      </p:sp>
      <p:pic>
        <p:nvPicPr>
          <p:cNvPr id="5124"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1100" y="-2"/>
            <a:ext cx="2232000" cy="1434585"/>
          </a:xfrm>
          <a:prstGeom prst="rect">
            <a:avLst/>
          </a:prstGeom>
          <a:ln>
            <a:noFill/>
          </a:ln>
          <a:effectLst>
            <a:softEdge rad="112500"/>
          </a:effectLst>
        </p:spPr>
      </p:pic>
      <p:pic>
        <p:nvPicPr>
          <p:cNvPr id="5" name="Slika 1"/>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80733" y="1600200"/>
            <a:ext cx="7982533" cy="5141913"/>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7158" y="115888"/>
            <a:ext cx="8329642" cy="955658"/>
          </a:xfrm>
        </p:spPr>
        <p:txBody>
          <a:bodyPr>
            <a:normAutofit fontScale="90000"/>
          </a:bodyPr>
          <a:lstStyle/>
          <a:p>
            <a:r>
              <a:rPr lang="hr-HR" sz="3600" b="1" dirty="0">
                <a:effectLst/>
              </a:rPr>
              <a:t> Primjeri stresnih događaja u djetinjstvu</a:t>
            </a:r>
            <a:endParaRPr lang="en-US" sz="3600" dirty="0" smtClean="0">
              <a:solidFill>
                <a:srgbClr val="FF6600"/>
              </a:solidFill>
              <a:latin typeface="Georgia" pitchFamily="18" charset="0"/>
            </a:endParaRPr>
          </a:p>
        </p:txBody>
      </p:sp>
      <p:sp>
        <p:nvSpPr>
          <p:cNvPr id="40963" name="Rectangle 3"/>
          <p:cNvSpPr>
            <a:spLocks noGrp="1" noChangeArrowheads="1"/>
          </p:cNvSpPr>
          <p:nvPr>
            <p:ph idx="1"/>
          </p:nvPr>
        </p:nvSpPr>
        <p:spPr>
          <a:xfrm>
            <a:off x="457200" y="1600200"/>
            <a:ext cx="8229600" cy="5141913"/>
          </a:xfrm>
        </p:spPr>
        <p:txBody>
          <a:bodyPr/>
          <a:lstStyle/>
          <a:p>
            <a:pPr lvl="0"/>
            <a:r>
              <a:rPr lang="hr-HR" sz="2400" dirty="0"/>
              <a:t>boravak izvan doma</a:t>
            </a:r>
          </a:p>
          <a:p>
            <a:pPr lvl="0"/>
            <a:r>
              <a:rPr lang="hr-HR" sz="2400" dirty="0"/>
              <a:t>strah od kazne od strane učitelja</a:t>
            </a:r>
          </a:p>
          <a:p>
            <a:pPr lvl="0"/>
            <a:r>
              <a:rPr lang="hr-HR" sz="2400" dirty="0"/>
              <a:t>brige vezane za druženja s vršnjacima</a:t>
            </a:r>
          </a:p>
          <a:p>
            <a:pPr lvl="0"/>
            <a:r>
              <a:rPr lang="hr-HR" sz="2400" dirty="0"/>
              <a:t>brige vezane za uradak u školi</a:t>
            </a:r>
          </a:p>
          <a:p>
            <a:pPr lvl="0"/>
            <a:r>
              <a:rPr lang="hr-HR" sz="2400" dirty="0"/>
              <a:t>strah da neće biti izabran u neku grupu koja mu/joj je važna</a:t>
            </a:r>
          </a:p>
          <a:p>
            <a:pPr lvl="0"/>
            <a:r>
              <a:rPr lang="hr-HR" sz="2400" dirty="0"/>
              <a:t>strah da je različit/a od drugih</a:t>
            </a:r>
          </a:p>
          <a:p>
            <a:pPr lvl="0"/>
            <a:r>
              <a:rPr lang="hr-HR" sz="2400" dirty="0"/>
              <a:t>brige vezane za promjene na tijelu povezane sa sazrijevanjem</a:t>
            </a:r>
          </a:p>
          <a:p>
            <a:pPr lvl="0"/>
            <a:r>
              <a:rPr lang="hr-HR" sz="2400" dirty="0"/>
              <a:t>razvod roditelja</a:t>
            </a:r>
          </a:p>
          <a:p>
            <a:pPr lvl="0"/>
            <a:r>
              <a:rPr lang="hr-HR" sz="2400" dirty="0"/>
              <a:t>selidba u drugi grad</a:t>
            </a:r>
          </a:p>
          <a:p>
            <a:pPr marL="64008" indent="0" eaLnBrk="1" hangingPunct="1">
              <a:buClr>
                <a:srgbClr val="00B0F0"/>
              </a:buClr>
              <a:buSzPct val="85000"/>
              <a:buNone/>
            </a:pPr>
            <a:endParaRPr lang="hr-HR" sz="2400" b="1" dirty="0" smtClean="0">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9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9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09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905</TotalTime>
  <Words>1981</Words>
  <Application>Microsoft Office PowerPoint</Application>
  <PresentationFormat>Prikaz na zaslonu (4:3)</PresentationFormat>
  <Paragraphs>183</Paragraphs>
  <Slides>38</Slides>
  <Notes>12</Notes>
  <HiddenSlides>0</HiddenSlides>
  <MMClips>0</MMClips>
  <ScaleCrop>false</ScaleCrop>
  <HeadingPairs>
    <vt:vector size="4" baseType="variant">
      <vt:variant>
        <vt:lpstr>Tema</vt:lpstr>
      </vt:variant>
      <vt:variant>
        <vt:i4>1</vt:i4>
      </vt:variant>
      <vt:variant>
        <vt:lpstr>Naslovi slajdova</vt:lpstr>
      </vt:variant>
      <vt:variant>
        <vt:i4>38</vt:i4>
      </vt:variant>
    </vt:vector>
  </HeadingPairs>
  <TitlesOfParts>
    <vt:vector size="39" baseType="lpstr">
      <vt:lpstr>Verve</vt:lpstr>
      <vt:lpstr>Učenik i stres</vt:lpstr>
      <vt:lpstr>Kako se osjećamo kad smo pod stresom?</vt:lpstr>
      <vt:lpstr>Pojam stresa</vt:lpstr>
      <vt:lpstr>Što je stres?</vt:lpstr>
      <vt:lpstr>Učenik i stres</vt:lpstr>
      <vt:lpstr>Primjer – poznato, zar ne?</vt:lpstr>
      <vt:lpstr>Što učenici misle o stresu?</vt:lpstr>
      <vt:lpstr>Krivulja stresa</vt:lpstr>
      <vt:lpstr> Primjeri stresnih događaja u djetinjstvu</vt:lpstr>
      <vt:lpstr>Savjeti...</vt:lpstr>
      <vt:lpstr>Prevencija stresa u školi</vt:lpstr>
      <vt:lpstr>Prijedlozi </vt:lpstr>
      <vt:lpstr>Pod stresom zbog učitelja </vt:lpstr>
      <vt:lpstr> Pod stresom zbog vršnjaka </vt:lpstr>
      <vt:lpstr>Drugi uzročnici stresa</vt:lpstr>
      <vt:lpstr> Stres u dječjoj dobi</vt:lpstr>
      <vt:lpstr>Najčešći izvori stresa u djece</vt:lpstr>
      <vt:lpstr>PowerPointova prezentacija</vt:lpstr>
      <vt:lpstr>Posljedice stresa mogu biti ublažene drugim faktorima u djetetovom životu. </vt:lpstr>
      <vt:lpstr>Izvori stresa u dobi od 5 do 7 godina </vt:lpstr>
      <vt:lpstr>Izvori stresa u dobi od 8 do 10 godina</vt:lpstr>
      <vt:lpstr>Izvori stresa u dobi od 9 do 13 godina </vt:lpstr>
      <vt:lpstr>Kako se ponaša dijete koje je pod stresom?</vt:lpstr>
      <vt:lpstr>PowerPointova prezentacija</vt:lpstr>
      <vt:lpstr>Koji su znakovi stresa?</vt:lpstr>
      <vt:lpstr>Neki od simptoma stresa su sljedeći</vt:lpstr>
      <vt:lpstr>Simptomi u govoru</vt:lpstr>
      <vt:lpstr>Simptomi u ponašanju </vt:lpstr>
      <vt:lpstr>Frustracija i agresivnost</vt:lpstr>
      <vt:lpstr>Tjelesni simptomi </vt:lpstr>
      <vt:lpstr>Djeca koja se uspješno suočavaju sa stresom</vt:lpstr>
      <vt:lpstr>Djetetova ličnost </vt:lpstr>
      <vt:lpstr>Obitelj</vt:lpstr>
      <vt:lpstr>Prilika za učenje uspješnog suočavanja </vt:lpstr>
      <vt:lpstr>Smanjeni rizični faktori </vt:lpstr>
      <vt:lpstr>Ostala pozitivna iskustva </vt:lpstr>
      <vt:lpstr>Spoznajna aktivnost</vt:lpstr>
      <vt:lpstr>Literatura</vt:lpstr>
    </vt:vector>
  </TitlesOfParts>
  <Company>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dc:creator>
  <cp:lastModifiedBy>Pedagog</cp:lastModifiedBy>
  <cp:revision>123</cp:revision>
  <cp:lastPrinted>2014-02-14T16:42:15Z</cp:lastPrinted>
  <dcterms:created xsi:type="dcterms:W3CDTF">2011-10-08T08:55:09Z</dcterms:created>
  <dcterms:modified xsi:type="dcterms:W3CDTF">2020-06-08T16:13:51Z</dcterms:modified>
</cp:coreProperties>
</file>