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482" r:id="rId3"/>
    <p:sldId id="486" r:id="rId4"/>
    <p:sldId id="489" r:id="rId5"/>
    <p:sldId id="567" r:id="rId6"/>
    <p:sldId id="568" r:id="rId7"/>
    <p:sldId id="569" r:id="rId8"/>
    <p:sldId id="570" r:id="rId9"/>
    <p:sldId id="560" r:id="rId10"/>
    <p:sldId id="561" r:id="rId11"/>
    <p:sldId id="562" r:id="rId12"/>
    <p:sldId id="556" r:id="rId13"/>
    <p:sldId id="557" r:id="rId14"/>
    <p:sldId id="558" r:id="rId15"/>
    <p:sldId id="559" r:id="rId16"/>
    <p:sldId id="494" r:id="rId17"/>
    <p:sldId id="514" r:id="rId18"/>
    <p:sldId id="515" r:id="rId19"/>
    <p:sldId id="536" r:id="rId20"/>
    <p:sldId id="516" r:id="rId21"/>
    <p:sldId id="501" r:id="rId22"/>
    <p:sldId id="517" r:id="rId23"/>
    <p:sldId id="518" r:id="rId24"/>
    <p:sldId id="519" r:id="rId25"/>
    <p:sldId id="496" r:id="rId26"/>
    <p:sldId id="505" r:id="rId27"/>
    <p:sldId id="506" r:id="rId28"/>
    <p:sldId id="507" r:id="rId29"/>
    <p:sldId id="571" r:id="rId30"/>
    <p:sldId id="572" r:id="rId31"/>
    <p:sldId id="573" r:id="rId32"/>
    <p:sldId id="579" r:id="rId33"/>
    <p:sldId id="563" r:id="rId34"/>
    <p:sldId id="564" r:id="rId35"/>
    <p:sldId id="565" r:id="rId36"/>
    <p:sldId id="566" r:id="rId37"/>
    <p:sldId id="575" r:id="rId38"/>
    <p:sldId id="576" r:id="rId39"/>
    <p:sldId id="577" r:id="rId40"/>
    <p:sldId id="578" r:id="rId41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4" autoAdjust="0"/>
    <p:restoredTop sz="94660"/>
  </p:normalViewPr>
  <p:slideViewPr>
    <p:cSldViewPr snapToGrid="0">
      <p:cViewPr>
        <p:scale>
          <a:sx n="98" d="100"/>
          <a:sy n="98" d="100"/>
        </p:scale>
        <p:origin x="-72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RINKA\Desktop\COBRAS%20cetvrti%20val%20IZVJESTAJI\OS%20Trnsko%20-%20cetvrti%20val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baseline="0"/>
              <a:t>PERCEPCIJA ŠKOLSKOGA OKRUŽENJA 6. RAZRED</a:t>
            </a:r>
            <a:endParaRPr lang="hr-HR"/>
          </a:p>
        </c:rich>
      </c:tx>
      <c:layout>
        <c:manualLayout>
          <c:xMode val="edge"/>
          <c:yMode val="edge"/>
          <c:x val="0.27734623210412873"/>
          <c:y val="2.1382403785960017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okruzenje!$D$8</c:f>
              <c:strCache>
                <c:ptCount val="1"/>
                <c:pt idx="0">
                  <c:v>OŠ Trnsko  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79916059357905E-2"/>
                  <c:y val="2.6967315434713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796586323882236E-2"/>
                  <c:y val="3.7166951384538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796539465092901E-2"/>
                  <c:y val="-3.3236947011941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204466362211491E-2"/>
                  <c:y val="3.2760704087680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okruzenje!$C$9:$C$12</c:f>
              <c:strCache>
                <c:ptCount val="4"/>
                <c:pt idx="0">
                  <c:v>Učenici tvojeg razreda</c:v>
                </c:pt>
                <c:pt idx="1">
                  <c:v>Nastavnici tvoje škole</c:v>
                </c:pt>
                <c:pt idx="2">
                  <c:v>Učenici tvoje škole</c:v>
                </c:pt>
                <c:pt idx="3">
                  <c:v>Škola u cjelini</c:v>
                </c:pt>
              </c:strCache>
            </c:strRef>
          </c:cat>
          <c:val>
            <c:numRef>
              <c:f>okruzenje!$D$9:$D$12</c:f>
              <c:numCache>
                <c:formatCode>###0.00</c:formatCode>
                <c:ptCount val="4"/>
                <c:pt idx="0">
                  <c:v>3.58</c:v>
                </c:pt>
                <c:pt idx="1">
                  <c:v>3.63</c:v>
                </c:pt>
                <c:pt idx="2">
                  <c:v>3.11</c:v>
                </c:pt>
                <c:pt idx="3">
                  <c:v>3.47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okruzenje!$E$8</c:f>
              <c:strCache>
                <c:ptCount val="1"/>
                <c:pt idx="0">
                  <c:v>PROSJEK SVIH ŠKOLA</c:v>
                </c:pt>
              </c:strCache>
            </c:strRef>
          </c:tx>
          <c:spPr>
            <a:ln w="28575" cap="rnd">
              <a:solidFill>
                <a:srgbClr val="A9579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95797"/>
              </a:solidFill>
              <a:ln w="9525">
                <a:solidFill>
                  <a:srgbClr val="A95797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2779916059357905E-2"/>
                  <c:y val="-2.9481543223870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8796586323882236E-2"/>
                  <c:y val="-4.3008267397457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8796539465092901E-2"/>
                  <c:y val="3.867246238508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204466362211491E-2"/>
                  <c:y val="-3.2760463568003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okruzenje!$C$9:$C$12</c:f>
              <c:strCache>
                <c:ptCount val="4"/>
                <c:pt idx="0">
                  <c:v>Učenici tvojeg razreda</c:v>
                </c:pt>
                <c:pt idx="1">
                  <c:v>Nastavnici tvoje škole</c:v>
                </c:pt>
                <c:pt idx="2">
                  <c:v>Učenici tvoje škole</c:v>
                </c:pt>
                <c:pt idx="3">
                  <c:v>Škola u cjelini</c:v>
                </c:pt>
              </c:strCache>
            </c:strRef>
          </c:cat>
          <c:val>
            <c:numRef>
              <c:f>okruzenje!$E$9:$E$12</c:f>
              <c:numCache>
                <c:formatCode>###0.00</c:formatCode>
                <c:ptCount val="4"/>
                <c:pt idx="0">
                  <c:v>3.76</c:v>
                </c:pt>
                <c:pt idx="1">
                  <c:v>3.5</c:v>
                </c:pt>
                <c:pt idx="2">
                  <c:v>3.29</c:v>
                </c:pt>
                <c:pt idx="3">
                  <c:v>3.35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9856"/>
        <c:axId val="5804416"/>
      </c:lineChart>
      <c:catAx>
        <c:axId val="57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5804416"/>
        <c:crosses val="autoZero"/>
        <c:auto val="1"/>
        <c:lblAlgn val="ctr"/>
        <c:lblOffset val="100"/>
        <c:noMultiLvlLbl val="0"/>
      </c:catAx>
      <c:valAx>
        <c:axId val="5804416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576985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687141118854398"/>
          <c:y val="0.10440611772543749"/>
          <c:w val="0.58715177844148791"/>
          <c:h val="5.1546718585778542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baseline="0"/>
              <a:t>SAMOEFIKASNOST U PREDMETU - KOLIKO TI DOBRO IDE PREDMET?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baseline="0"/>
              <a:t>6. RAZRED</a:t>
            </a:r>
            <a:endParaRPr lang="hr-HR"/>
          </a:p>
        </c:rich>
      </c:tx>
      <c:layout>
        <c:manualLayout>
          <c:xMode val="edge"/>
          <c:yMode val="edge"/>
          <c:x val="0.1834782608695652"/>
          <c:y val="2.9430472706063259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samoefikasnost!$D$7</c:f>
              <c:strCache>
                <c:ptCount val="1"/>
                <c:pt idx="0">
                  <c:v>OŠ Trnsko   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214170692431563E-2"/>
                  <c:y val="2.34072149432024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214170692431563E-2"/>
                  <c:y val="2.8772741435489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510835877273004E-2"/>
                  <c:y val="3.93150063164108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237849812294472E-2"/>
                  <c:y val="3.13051792466852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487133144687266E-2"/>
                  <c:y val="-2.99531793021863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0995511833953998E-2"/>
                  <c:y val="3.66450639598356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214170692431563E-2"/>
                  <c:y val="3.4138267927776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samoefikasnost!$C$8:$C$18</c:f>
              <c:strCache>
                <c:ptCount val="11"/>
                <c:pt idx="0">
                  <c:v>Hrvatski jezik</c:v>
                </c:pt>
                <c:pt idx="1">
                  <c:v>Matematika</c:v>
                </c:pt>
                <c:pt idx="2">
                  <c:v>1. strani jezik</c:v>
                </c:pt>
                <c:pt idx="3">
                  <c:v>Povijest</c:v>
                </c:pt>
                <c:pt idx="4">
                  <c:v>Geografija</c:v>
                </c:pt>
                <c:pt idx="5">
                  <c:v>Priroda</c:v>
                </c:pt>
                <c:pt idx="6">
                  <c:v>Tehnička kultura</c:v>
                </c:pt>
                <c:pt idx="7">
                  <c:v>Likovna kultura</c:v>
                </c:pt>
                <c:pt idx="8">
                  <c:v>Glazbena kultura</c:v>
                </c:pt>
                <c:pt idx="9">
                  <c:v>Tjelesna i zdravstvena kultura</c:v>
                </c:pt>
                <c:pt idx="10">
                  <c:v>Informatika</c:v>
                </c:pt>
              </c:strCache>
            </c:strRef>
          </c:cat>
          <c:val>
            <c:numRef>
              <c:f>samoefikasnost!$D$8:$D$17</c:f>
              <c:numCache>
                <c:formatCode>###0.00</c:formatCode>
                <c:ptCount val="10"/>
                <c:pt idx="0">
                  <c:v>3.75</c:v>
                </c:pt>
                <c:pt idx="1">
                  <c:v>4.12</c:v>
                </c:pt>
                <c:pt idx="2">
                  <c:v>3.97</c:v>
                </c:pt>
                <c:pt idx="3">
                  <c:v>3.65</c:v>
                </c:pt>
                <c:pt idx="4">
                  <c:v>4.07</c:v>
                </c:pt>
                <c:pt idx="5">
                  <c:v>4.42</c:v>
                </c:pt>
                <c:pt idx="6">
                  <c:v>4.42</c:v>
                </c:pt>
                <c:pt idx="7">
                  <c:v>4.53</c:v>
                </c:pt>
                <c:pt idx="8">
                  <c:v>4.32</c:v>
                </c:pt>
                <c:pt idx="9">
                  <c:v>4.58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samoefikasnost!$E$7</c:f>
              <c:strCache>
                <c:ptCount val="1"/>
                <c:pt idx="0">
                  <c:v>PROSJEK SVIH ŠKOLA</c:v>
                </c:pt>
              </c:strCache>
            </c:strRef>
          </c:tx>
          <c:spPr>
            <a:ln w="28575" cap="rnd">
              <a:solidFill>
                <a:srgbClr val="A9579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95797"/>
              </a:solidFill>
              <a:ln w="9525">
                <a:solidFill>
                  <a:srgbClr val="A95797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214170692431563E-2"/>
                  <c:y val="-3.1455293440432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214170692431563E-2"/>
                  <c:y val="-3.413805668657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237849812294472E-2"/>
                  <c:y val="-3.6644853728154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3480187790634943E-2"/>
                  <c:y val="-3.397491137157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9760119209665663E-2"/>
                  <c:y val="3.8014513133908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510835877273049E-2"/>
                  <c:y val="-3.6644853728154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7214170692431563E-2"/>
                  <c:y val="-2.8772530194289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samoefikasnost!$C$8:$C$18</c:f>
              <c:strCache>
                <c:ptCount val="11"/>
                <c:pt idx="0">
                  <c:v>Hrvatski jezik</c:v>
                </c:pt>
                <c:pt idx="1">
                  <c:v>Matematika</c:v>
                </c:pt>
                <c:pt idx="2">
                  <c:v>1. strani jezik</c:v>
                </c:pt>
                <c:pt idx="3">
                  <c:v>Povijest</c:v>
                </c:pt>
                <c:pt idx="4">
                  <c:v>Geografija</c:v>
                </c:pt>
                <c:pt idx="5">
                  <c:v>Priroda</c:v>
                </c:pt>
                <c:pt idx="6">
                  <c:v>Tehnička kultura</c:v>
                </c:pt>
                <c:pt idx="7">
                  <c:v>Likovna kultura</c:v>
                </c:pt>
                <c:pt idx="8">
                  <c:v>Glazbena kultura</c:v>
                </c:pt>
                <c:pt idx="9">
                  <c:v>Tjelesna i zdravstvena kultura</c:v>
                </c:pt>
                <c:pt idx="10">
                  <c:v>Informatika</c:v>
                </c:pt>
              </c:strCache>
            </c:strRef>
          </c:cat>
          <c:val>
            <c:numRef>
              <c:f>samoefikasnost!$E$8:$E$17</c:f>
              <c:numCache>
                <c:formatCode>###0.00</c:formatCode>
                <c:ptCount val="10"/>
                <c:pt idx="0">
                  <c:v>3.93</c:v>
                </c:pt>
                <c:pt idx="1">
                  <c:v>3.82</c:v>
                </c:pt>
                <c:pt idx="2">
                  <c:v>4.22</c:v>
                </c:pt>
                <c:pt idx="3">
                  <c:v>3.87</c:v>
                </c:pt>
                <c:pt idx="4">
                  <c:v>4.12</c:v>
                </c:pt>
                <c:pt idx="5">
                  <c:v>4.18</c:v>
                </c:pt>
                <c:pt idx="6">
                  <c:v>4.28</c:v>
                </c:pt>
                <c:pt idx="7">
                  <c:v>4.49</c:v>
                </c:pt>
                <c:pt idx="8">
                  <c:v>4.51</c:v>
                </c:pt>
                <c:pt idx="9">
                  <c:v>4.62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962304"/>
        <c:axId val="42976384"/>
      </c:lineChart>
      <c:catAx>
        <c:axId val="4296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2976384"/>
        <c:crosses val="autoZero"/>
        <c:auto val="1"/>
        <c:lblAlgn val="ctr"/>
        <c:lblOffset val="100"/>
        <c:noMultiLvlLbl val="0"/>
      </c:catAx>
      <c:valAx>
        <c:axId val="4297638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2962304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848174775254543"/>
          <c:y val="0.13659937962300167"/>
          <c:w val="0.58715166039027733"/>
          <c:h val="5.154664757814364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/>
              <a:t>REDOVITOST UČENJA:</a:t>
            </a:r>
            <a:r>
              <a:rPr lang="hr-HR" baseline="0"/>
              <a:t> 6. RAZRED</a:t>
            </a:r>
            <a:endParaRPr lang="hr-HR"/>
          </a:p>
        </c:rich>
      </c:tx>
      <c:layout>
        <c:manualLayout>
          <c:xMode val="edge"/>
          <c:yMode val="edge"/>
          <c:x val="0.35102472639727889"/>
          <c:y val="2.820228667997697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28606755146197"/>
          <c:y val="0.24987344507330364"/>
          <c:w val="0.7390612672694552"/>
          <c:h val="0.649758079009030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redovitost!$G$5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solidFill>
                <a:srgbClr val="5B9BD5">
                  <a:lumMod val="40000"/>
                  <a:lumOff val="60000"/>
                </a:srgbClr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redovitost!$E$6:$F$9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    </c:v>
                  </c:pt>
                </c:lvl>
                <c:lvl>
                  <c:pt idx="0">
                    <c:v>Učim samo prije testa i usmenog ispitivanja</c:v>
                  </c:pt>
                  <c:pt idx="2">
                    <c:v>Učim svaki dan</c:v>
                  </c:pt>
                </c:lvl>
              </c:multiLvlStrCache>
            </c:multiLvlStrRef>
          </c:cat>
          <c:val>
            <c:numRef>
              <c:f>redovitost!$G$6:$G$9</c:f>
              <c:numCache>
                <c:formatCode>0.0%</c:formatCode>
                <c:ptCount val="4"/>
                <c:pt idx="0">
                  <c:v>0.501</c:v>
                </c:pt>
                <c:pt idx="1">
                  <c:v>0.49199999999999999</c:v>
                </c:pt>
                <c:pt idx="2">
                  <c:v>0.39</c:v>
                </c:pt>
                <c:pt idx="3">
                  <c:v>0.38700000000000001</c:v>
                </c:pt>
              </c:numCache>
            </c:numRef>
          </c:val>
        </c:ser>
        <c:ser>
          <c:idx val="1"/>
          <c:order val="1"/>
          <c:tx>
            <c:strRef>
              <c:f>redovitost!$H$5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redovitost!$E$6:$F$9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    </c:v>
                  </c:pt>
                </c:lvl>
                <c:lvl>
                  <c:pt idx="0">
                    <c:v>Učim samo prije testa i usmenog ispitivanja</c:v>
                  </c:pt>
                  <c:pt idx="2">
                    <c:v>Učim svaki dan</c:v>
                  </c:pt>
                </c:lvl>
              </c:multiLvlStrCache>
            </c:multiLvlStrRef>
          </c:cat>
          <c:val>
            <c:numRef>
              <c:f>redovitost!$H$6:$H$9</c:f>
              <c:numCache>
                <c:formatCode>0.0%</c:formatCode>
                <c:ptCount val="4"/>
                <c:pt idx="0">
                  <c:v>0.499</c:v>
                </c:pt>
                <c:pt idx="1">
                  <c:v>0.50800000000000001</c:v>
                </c:pt>
                <c:pt idx="2">
                  <c:v>0.61</c:v>
                </c:pt>
                <c:pt idx="3">
                  <c:v>0.61299999999999999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3684224"/>
        <c:axId val="43685760"/>
      </c:barChart>
      <c:catAx>
        <c:axId val="4368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685760"/>
        <c:crosses val="autoZero"/>
        <c:auto val="1"/>
        <c:lblAlgn val="ctr"/>
        <c:lblOffset val="100"/>
        <c:noMultiLvlLbl val="0"/>
      </c:catAx>
      <c:valAx>
        <c:axId val="4368576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684224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759505692924431"/>
          <c:y val="0.1310161443494777"/>
          <c:w val="0.70146326379609281"/>
          <c:h val="8.899567041299325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/>
              <a:t>PISANJE DOMAĆIH ZADAĆA:</a:t>
            </a:r>
            <a:r>
              <a:rPr lang="hr-HR" baseline="0"/>
              <a:t> 6. RAZRED</a:t>
            </a:r>
            <a:endParaRPr lang="hr-HR"/>
          </a:p>
        </c:rich>
      </c:tx>
      <c:layout>
        <c:manualLayout>
          <c:xMode val="edge"/>
          <c:yMode val="edge"/>
          <c:x val="0.45977827446317615"/>
          <c:y val="6.072075611883153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28606755146197"/>
          <c:y val="0.24987344507330364"/>
          <c:w val="0.7390612672694552"/>
          <c:h val="0.649758079009030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redovitost!$G$32</c:f>
              <c:strCache>
                <c:ptCount val="1"/>
                <c:pt idx="0">
                  <c:v>Gotovo nikad</c:v>
                </c:pt>
              </c:strCache>
            </c:strRef>
          </c:tx>
          <c:spPr>
            <a:solidFill>
              <a:srgbClr val="CC9CC2"/>
            </a:solidFill>
            <a:ln>
              <a:solidFill>
                <a:srgbClr val="CC9CC2"/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redovitost!$E$33:$F$36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</c:lvl>
                <c:lvl>
                  <c:pt idx="0">
                    <c:v>Domaće zadaće, lektiru i sl. pišem u zadnji čas.</c:v>
                  </c:pt>
                  <c:pt idx="2">
                    <c:v>Prepisujem domaće zadaće.</c:v>
                  </c:pt>
                </c:lvl>
              </c:multiLvlStrCache>
            </c:multiLvlStrRef>
          </c:cat>
          <c:val>
            <c:numRef>
              <c:f>redovitost!$G$33:$G$36</c:f>
              <c:numCache>
                <c:formatCode>0.0%</c:formatCode>
                <c:ptCount val="4"/>
                <c:pt idx="0">
                  <c:v>0.17399999999999999</c:v>
                </c:pt>
                <c:pt idx="1">
                  <c:v>0.161</c:v>
                </c:pt>
                <c:pt idx="2">
                  <c:v>0.34599999999999997</c:v>
                </c:pt>
                <c:pt idx="3">
                  <c:v>0.32800000000000001</c:v>
                </c:pt>
              </c:numCache>
            </c:numRef>
          </c:val>
        </c:ser>
        <c:ser>
          <c:idx val="1"/>
          <c:order val="1"/>
          <c:tx>
            <c:strRef>
              <c:f>redovitost!$H$32</c:f>
              <c:strCache>
                <c:ptCount val="1"/>
                <c:pt idx="0">
                  <c:v>Rijetko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solidFill>
                <a:srgbClr val="5B9BD5">
                  <a:lumMod val="20000"/>
                  <a:lumOff val="80000"/>
                </a:srgbClr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redovitost!$E$33:$F$36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</c:lvl>
                <c:lvl>
                  <c:pt idx="0">
                    <c:v>Domaće zadaće, lektiru i sl. pišem u zadnji čas.</c:v>
                  </c:pt>
                  <c:pt idx="2">
                    <c:v>Prepisujem domaće zadaće.</c:v>
                  </c:pt>
                </c:lvl>
              </c:multiLvlStrCache>
            </c:multiLvlStrRef>
          </c:cat>
          <c:val>
            <c:numRef>
              <c:f>redovitost!$H$33:$H$36</c:f>
              <c:numCache>
                <c:formatCode>0.0%</c:formatCode>
                <c:ptCount val="4"/>
                <c:pt idx="0">
                  <c:v>0.45600000000000002</c:v>
                </c:pt>
                <c:pt idx="1">
                  <c:v>0.30599999999999999</c:v>
                </c:pt>
                <c:pt idx="2">
                  <c:v>0.495</c:v>
                </c:pt>
                <c:pt idx="3">
                  <c:v>0.54100000000000004</c:v>
                </c:pt>
              </c:numCache>
            </c:numRef>
          </c:val>
        </c:ser>
        <c:ser>
          <c:idx val="2"/>
          <c:order val="2"/>
          <c:tx>
            <c:strRef>
              <c:f>redovitost!$I$32</c:f>
              <c:strCache>
                <c:ptCount val="1"/>
                <c:pt idx="0">
                  <c:v>Često</c:v>
                </c:pt>
              </c:strCache>
            </c:strRef>
          </c:tx>
          <c:spPr>
            <a:solidFill>
              <a:srgbClr val="70AD47">
                <a:lumMod val="20000"/>
                <a:lumOff val="80000"/>
              </a:srgbClr>
            </a:solidFill>
            <a:ln>
              <a:solidFill>
                <a:srgbClr val="70AD47">
                  <a:lumMod val="20000"/>
                  <a:lumOff val="80000"/>
                </a:srgbClr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8.8417317485423932E-3"/>
                  <c:y val="-5.991216192009408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redovitost!$E$33:$F$36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</c:lvl>
                <c:lvl>
                  <c:pt idx="0">
                    <c:v>Domaće zadaće, lektiru i sl. pišem u zadnji čas.</c:v>
                  </c:pt>
                  <c:pt idx="2">
                    <c:v>Prepisujem domaće zadaće.</c:v>
                  </c:pt>
                </c:lvl>
              </c:multiLvlStrCache>
            </c:multiLvlStrRef>
          </c:cat>
          <c:val>
            <c:numRef>
              <c:f>redovitost!$I$33:$I$36</c:f>
              <c:numCache>
                <c:formatCode>0.0%</c:formatCode>
                <c:ptCount val="4"/>
                <c:pt idx="0">
                  <c:v>0.25</c:v>
                </c:pt>
                <c:pt idx="1">
                  <c:v>0.27400000000000002</c:v>
                </c:pt>
                <c:pt idx="2">
                  <c:v>0.11799999999999999</c:v>
                </c:pt>
                <c:pt idx="3">
                  <c:v>8.2000000000000003E-2</c:v>
                </c:pt>
              </c:numCache>
            </c:numRef>
          </c:val>
        </c:ser>
        <c:ser>
          <c:idx val="3"/>
          <c:order val="3"/>
          <c:tx>
            <c:strRef>
              <c:f>redovitost!$J$32</c:f>
              <c:strCache>
                <c:ptCount val="1"/>
                <c:pt idx="0">
                  <c:v>Gotovo uvijek</c:v>
                </c:pt>
              </c:strCache>
            </c:strRef>
          </c:tx>
          <c:spPr>
            <a:solidFill>
              <a:srgbClr val="FFC000">
                <a:lumMod val="20000"/>
                <a:lumOff val="80000"/>
              </a:srgbClr>
            </a:solidFill>
            <a:ln>
              <a:solidFill>
                <a:srgbClr val="FFC000">
                  <a:lumMod val="20000"/>
                  <a:lumOff val="80000"/>
                </a:srgbClr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2.7323801357070146E-3"/>
                  <c:y val="2.286925610271417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redovitost!$E$33:$F$36</c:f>
              <c:multiLvlStrCache>
                <c:ptCount val="4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</c:lvl>
                <c:lvl>
                  <c:pt idx="0">
                    <c:v>Domaće zadaće, lektiru i sl. pišem u zadnji čas.</c:v>
                  </c:pt>
                  <c:pt idx="2">
                    <c:v>Prepisujem domaće zadaće.</c:v>
                  </c:pt>
                </c:lvl>
              </c:multiLvlStrCache>
            </c:multiLvlStrRef>
          </c:cat>
          <c:val>
            <c:numRef>
              <c:f>redovitost!$J$33:$J$36</c:f>
              <c:numCache>
                <c:formatCode>0.0%</c:formatCode>
                <c:ptCount val="4"/>
                <c:pt idx="0">
                  <c:v>0.12</c:v>
                </c:pt>
                <c:pt idx="1">
                  <c:v>0.25800000000000001</c:v>
                </c:pt>
                <c:pt idx="2">
                  <c:v>4.1000000000000002E-2</c:v>
                </c:pt>
                <c:pt idx="3">
                  <c:v>4.9000000000000002E-2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3630976"/>
        <c:axId val="43632512"/>
      </c:barChart>
      <c:catAx>
        <c:axId val="4363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632512"/>
        <c:crosses val="autoZero"/>
        <c:auto val="1"/>
        <c:lblAlgn val="ctr"/>
        <c:lblOffset val="100"/>
        <c:noMultiLvlLbl val="0"/>
      </c:catAx>
      <c:valAx>
        <c:axId val="4363251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630976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2131748783391467"/>
          <c:y val="0.1538920968212307"/>
          <c:w val="0.49397884946079351"/>
          <c:h val="6.1326917468649739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/>
              <a:t>KOJI PREDMET NAJVIŠE UČIŠ? - 6. RAZRED</a:t>
            </a:r>
            <a:endParaRPr lang="en-GB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predmeti!$F$7</c:f>
              <c:strCache>
                <c:ptCount val="1"/>
                <c:pt idx="0">
                  <c:v>SVE ŠKOLE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predmeti!$E$8:$E$16</c:f>
              <c:strCache>
                <c:ptCount val="9"/>
                <c:pt idx="0">
                  <c:v>Bez odgovora</c:v>
                </c:pt>
                <c:pt idx="1">
                  <c:v>Ostalo</c:v>
                </c:pt>
                <c:pt idx="2">
                  <c:v>Sve podjednako</c:v>
                </c:pt>
                <c:pt idx="3">
                  <c:v>Strani jezik</c:v>
                </c:pt>
                <c:pt idx="4">
                  <c:v>Priroda</c:v>
                </c:pt>
                <c:pt idx="5">
                  <c:v>Hrvatski jezik</c:v>
                </c:pt>
                <c:pt idx="6">
                  <c:v>Geografija</c:v>
                </c:pt>
                <c:pt idx="7">
                  <c:v>Matematika</c:v>
                </c:pt>
                <c:pt idx="8">
                  <c:v>Povijest</c:v>
                </c:pt>
              </c:strCache>
            </c:strRef>
          </c:cat>
          <c:val>
            <c:numRef>
              <c:f>predmeti!$F$8:$F$16</c:f>
              <c:numCache>
                <c:formatCode>0.0%</c:formatCode>
                <c:ptCount val="9"/>
                <c:pt idx="0">
                  <c:v>7.5999999999999998E-2</c:v>
                </c:pt>
                <c:pt idx="1">
                  <c:v>5.0999999999999997E-2</c:v>
                </c:pt>
                <c:pt idx="2">
                  <c:v>3.2000000000000001E-2</c:v>
                </c:pt>
                <c:pt idx="3">
                  <c:v>3.2000000000000001E-2</c:v>
                </c:pt>
                <c:pt idx="4">
                  <c:v>8.7999999999999995E-2</c:v>
                </c:pt>
                <c:pt idx="5">
                  <c:v>9.8000000000000004E-2</c:v>
                </c:pt>
                <c:pt idx="6">
                  <c:v>0.13800000000000001</c:v>
                </c:pt>
                <c:pt idx="7">
                  <c:v>0.13800000000000001</c:v>
                </c:pt>
                <c:pt idx="8">
                  <c:v>0.34699999999999998</c:v>
                </c:pt>
              </c:numCache>
            </c:numRef>
          </c:val>
        </c:ser>
        <c:ser>
          <c:idx val="1"/>
          <c:order val="1"/>
          <c:tx>
            <c:strRef>
              <c:f>predmeti!$G$7</c:f>
              <c:strCache>
                <c:ptCount val="1"/>
                <c:pt idx="0">
                  <c:v>OŠ Trnsko  </c:v>
                </c:pt>
              </c:strCache>
            </c:strRef>
          </c:tx>
          <c:spPr>
            <a:solidFill>
              <a:srgbClr val="A95797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predmeti!$E$8:$E$16</c:f>
              <c:strCache>
                <c:ptCount val="9"/>
                <c:pt idx="0">
                  <c:v>Bez odgovora</c:v>
                </c:pt>
                <c:pt idx="1">
                  <c:v>Ostalo</c:v>
                </c:pt>
                <c:pt idx="2">
                  <c:v>Sve podjednako</c:v>
                </c:pt>
                <c:pt idx="3">
                  <c:v>Strani jezik</c:v>
                </c:pt>
                <c:pt idx="4">
                  <c:v>Priroda</c:v>
                </c:pt>
                <c:pt idx="5">
                  <c:v>Hrvatski jezik</c:v>
                </c:pt>
                <c:pt idx="6">
                  <c:v>Geografija</c:v>
                </c:pt>
                <c:pt idx="7">
                  <c:v>Matematika</c:v>
                </c:pt>
                <c:pt idx="8">
                  <c:v>Povijest</c:v>
                </c:pt>
              </c:strCache>
            </c:strRef>
          </c:cat>
          <c:val>
            <c:numRef>
              <c:f>predmeti!$G$8:$G$16</c:f>
              <c:numCache>
                <c:formatCode>0.0%</c:formatCode>
                <c:ptCount val="9"/>
                <c:pt idx="0" formatCode="0%">
                  <c:v>6.6000000000000003E-2</c:v>
                </c:pt>
                <c:pt idx="1">
                  <c:v>4.8000000000000001E-2</c:v>
                </c:pt>
                <c:pt idx="2">
                  <c:v>1.6E-2</c:v>
                </c:pt>
                <c:pt idx="3">
                  <c:v>6.93E-2</c:v>
                </c:pt>
                <c:pt idx="4">
                  <c:v>6.5000000000000002E-2</c:v>
                </c:pt>
                <c:pt idx="5">
                  <c:v>7.0300000000000001E-2</c:v>
                </c:pt>
                <c:pt idx="6">
                  <c:v>0.121</c:v>
                </c:pt>
                <c:pt idx="7">
                  <c:v>3.73E-2</c:v>
                </c:pt>
                <c:pt idx="8">
                  <c:v>0.50800000000000001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"/>
        <c:axId val="87289856"/>
        <c:axId val="87291392"/>
      </c:barChart>
      <c:catAx>
        <c:axId val="8728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87291392"/>
        <c:crosses val="autoZero"/>
        <c:auto val="1"/>
        <c:lblAlgn val="ctr"/>
        <c:lblOffset val="100"/>
        <c:noMultiLvlLbl val="0"/>
      </c:catAx>
      <c:valAx>
        <c:axId val="87291392"/>
        <c:scaling>
          <c:orientation val="minMax"/>
          <c:max val="0.600000000000000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87289856"/>
        <c:crosses val="autoZero"/>
        <c:crossBetween val="between"/>
        <c:majorUnit val="0.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3351783013878237"/>
          <c:y val="8.432092667383366E-2"/>
          <c:w val="0.38694289041684365"/>
          <c:h val="3.8553815459414428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/>
              <a:t>OSJEĆAJ OPTEREĆENOSTI</a:t>
            </a:r>
            <a:r>
              <a:rPr lang="hr-HR" baseline="0"/>
              <a:t> ŠKOLSKIM OBVEZAMA</a:t>
            </a:r>
            <a:r>
              <a:rPr lang="hr-HR"/>
              <a:t>: 6</a:t>
            </a:r>
            <a:r>
              <a:rPr lang="hr-HR" baseline="0"/>
              <a:t>. RAZRED</a:t>
            </a:r>
            <a:endParaRPr lang="hr-HR"/>
          </a:p>
        </c:rich>
      </c:tx>
      <c:layout>
        <c:manualLayout>
          <c:xMode val="edge"/>
          <c:yMode val="edge"/>
          <c:x val="0.15125701124094182"/>
          <c:y val="2.145989214034812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728606755146197"/>
          <c:y val="0.24987344507330364"/>
          <c:w val="0.76491533433667047"/>
          <c:h val="0.6690817995576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opterecenost!$E$7</c:f>
              <c:strCache>
                <c:ptCount val="1"/>
                <c:pt idx="0">
                  <c:v>Uopće se ne slažem</c:v>
                </c:pt>
              </c:strCache>
            </c:strRef>
          </c:tx>
          <c:spPr>
            <a:solidFill>
              <a:srgbClr val="CC9CC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opterecenost!$C$8:$D$13</c:f>
              <c:multiLvlStrCache>
                <c:ptCount val="6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  <c:pt idx="4">
                    <c:v>SVE ŠKOLE</c:v>
                  </c:pt>
                  <c:pt idx="5">
                    <c:v>OŠ Trnsko  </c:v>
                  </c:pt>
                </c:lvl>
                <c:lvl>
                  <c:pt idx="0">
                    <c:v>Imam previše domaćih zadaća.</c:v>
                  </c:pt>
                  <c:pt idx="2">
                    <c:v>U školi imam previše ispitivanja.</c:v>
                  </c:pt>
                  <c:pt idx="4">
                    <c:v>Previše sam opterećen učenjem za školu.</c:v>
                  </c:pt>
                </c:lvl>
              </c:multiLvlStrCache>
            </c:multiLvlStrRef>
          </c:cat>
          <c:val>
            <c:numRef>
              <c:f>opterecenost!$E$8:$E$13</c:f>
              <c:numCache>
                <c:formatCode>0.0%</c:formatCode>
                <c:ptCount val="6"/>
                <c:pt idx="0">
                  <c:v>4.9000000000000002E-2</c:v>
                </c:pt>
                <c:pt idx="1">
                  <c:v>4.8000000000000001E-2</c:v>
                </c:pt>
                <c:pt idx="2">
                  <c:v>4.5999999999999999E-2</c:v>
                </c:pt>
                <c:pt idx="3">
                  <c:v>4.9000000000000002E-2</c:v>
                </c:pt>
                <c:pt idx="4">
                  <c:v>6.4000000000000001E-2</c:v>
                </c:pt>
                <c:pt idx="5">
                  <c:v>4.8000000000000001E-2</c:v>
                </c:pt>
              </c:numCache>
            </c:numRef>
          </c:val>
        </c:ser>
        <c:ser>
          <c:idx val="1"/>
          <c:order val="1"/>
          <c:tx>
            <c:strRef>
              <c:f>opterecenost!$F$7</c:f>
              <c:strCache>
                <c:ptCount val="1"/>
                <c:pt idx="0">
                  <c:v>Uglavnom se ne slažem</c:v>
                </c:pt>
              </c:strCache>
            </c:strRef>
          </c:tx>
          <c:spPr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opterecenost!$C$8:$D$13</c:f>
              <c:multiLvlStrCache>
                <c:ptCount val="6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  <c:pt idx="4">
                    <c:v>SVE ŠKOLE</c:v>
                  </c:pt>
                  <c:pt idx="5">
                    <c:v>OŠ Trnsko  </c:v>
                  </c:pt>
                </c:lvl>
                <c:lvl>
                  <c:pt idx="0">
                    <c:v>Imam previše domaćih zadaća.</c:v>
                  </c:pt>
                  <c:pt idx="2">
                    <c:v>U školi imam previše ispitivanja.</c:v>
                  </c:pt>
                  <c:pt idx="4">
                    <c:v>Previše sam opterećen učenjem za školu.</c:v>
                  </c:pt>
                </c:lvl>
              </c:multiLvlStrCache>
            </c:multiLvlStrRef>
          </c:cat>
          <c:val>
            <c:numRef>
              <c:f>opterecenost!$F$8:$F$13</c:f>
              <c:numCache>
                <c:formatCode>0.0%</c:formatCode>
                <c:ptCount val="6"/>
                <c:pt idx="0">
                  <c:v>9.2999999999999999E-2</c:v>
                </c:pt>
                <c:pt idx="1">
                  <c:v>8.1000000000000003E-2</c:v>
                </c:pt>
                <c:pt idx="2">
                  <c:v>0.11799999999999999</c:v>
                </c:pt>
                <c:pt idx="3">
                  <c:v>8.2000000000000003E-2</c:v>
                </c:pt>
                <c:pt idx="4">
                  <c:v>0.11700000000000001</c:v>
                </c:pt>
                <c:pt idx="5">
                  <c:v>0.21</c:v>
                </c:pt>
              </c:numCache>
            </c:numRef>
          </c:val>
        </c:ser>
        <c:ser>
          <c:idx val="2"/>
          <c:order val="2"/>
          <c:tx>
            <c:strRef>
              <c:f>opterecenost!$G$7</c:f>
              <c:strCache>
                <c:ptCount val="1"/>
                <c:pt idx="0">
                  <c:v>Niti se slažem niti ne slažem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opterecenost!$C$8:$D$13</c:f>
              <c:multiLvlStrCache>
                <c:ptCount val="6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  <c:pt idx="4">
                    <c:v>SVE ŠKOLE</c:v>
                  </c:pt>
                  <c:pt idx="5">
                    <c:v>OŠ Trnsko  </c:v>
                  </c:pt>
                </c:lvl>
                <c:lvl>
                  <c:pt idx="0">
                    <c:v>Imam previše domaćih zadaća.</c:v>
                  </c:pt>
                  <c:pt idx="2">
                    <c:v>U školi imam previše ispitivanja.</c:v>
                  </c:pt>
                  <c:pt idx="4">
                    <c:v>Previše sam opterećen učenjem za školu.</c:v>
                  </c:pt>
                </c:lvl>
              </c:multiLvlStrCache>
            </c:multiLvlStrRef>
          </c:cat>
          <c:val>
            <c:numRef>
              <c:f>opterecenost!$G$8:$G$13</c:f>
              <c:numCache>
                <c:formatCode>0.0%</c:formatCode>
                <c:ptCount val="6"/>
                <c:pt idx="0">
                  <c:v>0.28599999999999998</c:v>
                </c:pt>
                <c:pt idx="1">
                  <c:v>0.32200000000000001</c:v>
                </c:pt>
                <c:pt idx="2">
                  <c:v>0.28499999999999998</c:v>
                </c:pt>
                <c:pt idx="3">
                  <c:v>0.39300000000000002</c:v>
                </c:pt>
                <c:pt idx="4">
                  <c:v>0.23100000000000001</c:v>
                </c:pt>
                <c:pt idx="5">
                  <c:v>0.24199999999999999</c:v>
                </c:pt>
              </c:numCache>
            </c:numRef>
          </c:val>
        </c:ser>
        <c:ser>
          <c:idx val="3"/>
          <c:order val="3"/>
          <c:tx>
            <c:strRef>
              <c:f>opterecenost!$H$7</c:f>
              <c:strCache>
                <c:ptCount val="1"/>
                <c:pt idx="0">
                  <c:v>Uglavnom se slažem</c:v>
                </c:pt>
              </c:strCache>
            </c:strRef>
          </c:tx>
          <c:spPr>
            <a:solidFill>
              <a:srgbClr val="5B9BD5">
                <a:lumMod val="20000"/>
                <a:lumOff val="8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opterecenost!$C$8:$D$13</c:f>
              <c:multiLvlStrCache>
                <c:ptCount val="6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  <c:pt idx="4">
                    <c:v>SVE ŠKOLE</c:v>
                  </c:pt>
                  <c:pt idx="5">
                    <c:v>OŠ Trnsko  </c:v>
                  </c:pt>
                </c:lvl>
                <c:lvl>
                  <c:pt idx="0">
                    <c:v>Imam previše domaćih zadaća.</c:v>
                  </c:pt>
                  <c:pt idx="2">
                    <c:v>U školi imam previše ispitivanja.</c:v>
                  </c:pt>
                  <c:pt idx="4">
                    <c:v>Previše sam opterećen učenjem za školu.</c:v>
                  </c:pt>
                </c:lvl>
              </c:multiLvlStrCache>
            </c:multiLvlStrRef>
          </c:cat>
          <c:val>
            <c:numRef>
              <c:f>opterecenost!$H$8:$H$13</c:f>
              <c:numCache>
                <c:formatCode>0.0%</c:formatCode>
                <c:ptCount val="6"/>
                <c:pt idx="0">
                  <c:v>0.29499999999999998</c:v>
                </c:pt>
                <c:pt idx="1">
                  <c:v>0.19400000000000001</c:v>
                </c:pt>
                <c:pt idx="2">
                  <c:v>0.27700000000000002</c:v>
                </c:pt>
                <c:pt idx="3">
                  <c:v>0.16400000000000001</c:v>
                </c:pt>
                <c:pt idx="4">
                  <c:v>0.25700000000000001</c:v>
                </c:pt>
                <c:pt idx="5">
                  <c:v>0.129</c:v>
                </c:pt>
              </c:numCache>
            </c:numRef>
          </c:val>
        </c:ser>
        <c:ser>
          <c:idx val="4"/>
          <c:order val="4"/>
          <c:tx>
            <c:strRef>
              <c:f>opterecenost!$I$7</c:f>
              <c:strCache>
                <c:ptCount val="1"/>
                <c:pt idx="0">
                  <c:v>U potpunosti se slažem</c:v>
                </c:pt>
              </c:strCache>
            </c:strRef>
          </c:tx>
          <c:spPr>
            <a:solidFill>
              <a:srgbClr val="FFC000">
                <a:lumMod val="20000"/>
                <a:lumOff val="80000"/>
              </a:srgbClr>
            </a:solidFill>
            <a:ln>
              <a:solidFill>
                <a:srgbClr val="FFC000">
                  <a:lumMod val="20000"/>
                  <a:lumOff val="80000"/>
                </a:srgbClr>
              </a:solidFill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opterecenost!$C$8:$D$13</c:f>
              <c:multiLvlStrCache>
                <c:ptCount val="6"/>
                <c:lvl>
                  <c:pt idx="0">
                    <c:v>SVE ŠKOLE</c:v>
                  </c:pt>
                  <c:pt idx="1">
                    <c:v>OŠ Trnsko </c:v>
                  </c:pt>
                  <c:pt idx="2">
                    <c:v>SVE ŠKOLE</c:v>
                  </c:pt>
                  <c:pt idx="3">
                    <c:v>OŠ Trnsko </c:v>
                  </c:pt>
                  <c:pt idx="4">
                    <c:v>SVE ŠKOLE</c:v>
                  </c:pt>
                  <c:pt idx="5">
                    <c:v>OŠ Trnsko  </c:v>
                  </c:pt>
                </c:lvl>
                <c:lvl>
                  <c:pt idx="0">
                    <c:v>Imam previše domaćih zadaća.</c:v>
                  </c:pt>
                  <c:pt idx="2">
                    <c:v>U školi imam previše ispitivanja.</c:v>
                  </c:pt>
                  <c:pt idx="4">
                    <c:v>Previše sam opterećen učenjem za školu.</c:v>
                  </c:pt>
                </c:lvl>
              </c:multiLvlStrCache>
            </c:multiLvlStrRef>
          </c:cat>
          <c:val>
            <c:numRef>
              <c:f>opterecenost!$I$8:$I$13</c:f>
              <c:numCache>
                <c:formatCode>0.0%</c:formatCode>
                <c:ptCount val="6"/>
                <c:pt idx="0">
                  <c:v>0.27700000000000002</c:v>
                </c:pt>
                <c:pt idx="1">
                  <c:v>0.35499999999999998</c:v>
                </c:pt>
                <c:pt idx="2">
                  <c:v>0.27300000000000002</c:v>
                </c:pt>
                <c:pt idx="3">
                  <c:v>0.311</c:v>
                </c:pt>
                <c:pt idx="4">
                  <c:v>0.33100000000000002</c:v>
                </c:pt>
                <c:pt idx="5">
                  <c:v>0.371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43360640"/>
        <c:axId val="43362176"/>
      </c:barChart>
      <c:catAx>
        <c:axId val="43360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362176"/>
        <c:crosses val="autoZero"/>
        <c:auto val="1"/>
        <c:lblAlgn val="ctr"/>
        <c:lblOffset val="100"/>
        <c:noMultiLvlLbl val="0"/>
      </c:catAx>
      <c:valAx>
        <c:axId val="4336217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4336064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5.7422005922729051E-2"/>
          <c:y val="0.1107885768010342"/>
          <c:w val="0.90000015304209424"/>
          <c:h val="9.9712722476854573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sz="1800" b="1" i="0" baseline="0">
                <a:effectLst/>
              </a:rPr>
              <a:t>PERCEPCIJA RODITELJSKE UKLJUČENOSTI: 6. RAZRED</a:t>
            </a:r>
            <a:endParaRPr lang="hr-HR">
              <a:effectLst/>
            </a:endParaRPr>
          </a:p>
        </c:rich>
      </c:tx>
      <c:layout>
        <c:manualLayout>
          <c:xMode val="edge"/>
          <c:yMode val="edge"/>
          <c:x val="0.1834782608695652"/>
          <c:y val="2.9430446194225725E-2"/>
        </c:manualLayout>
      </c:layout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roditelji!$D$8</c:f>
              <c:strCache>
                <c:ptCount val="1"/>
                <c:pt idx="0">
                  <c:v>OŠ Trnsko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214170692431563E-2"/>
                  <c:y val="2.34072149432024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2901290130524204E-2"/>
                  <c:y val="2.6925547898229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214170692431563E-2"/>
                  <c:y val="2.8772741435489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82996298298043E-2"/>
                  <c:y val="2.6925547898229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6739495180332674E-2"/>
                  <c:y val="2.92219621829387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4180691813793662E-2"/>
                  <c:y val="1.31470621899727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214170692431563E-2"/>
                  <c:y val="3.1455504681633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214170692431563E-2"/>
                  <c:y val="3.41382679277766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roditelji!$C$9:$C$14</c:f>
              <c:strCache>
                <c:ptCount val="6"/>
                <c:pt idx="0">
                  <c:v>Roditelji me podsjećaju da je važno učiti.</c:v>
                </c:pt>
                <c:pt idx="1">
                  <c:v>Roditelji me pohvaljuju kad sam dobar/ra u školi.</c:v>
                </c:pt>
                <c:pt idx="2">
                  <c:v>Roditelji me pitaju o tome što smo radili u školi.</c:v>
                </c:pt>
                <c:pt idx="3">
                  <c:v>Kad učim, roditelji me ispituju gradivo.</c:v>
                </c:pt>
                <c:pt idx="4">
                  <c:v>Roditelji mi pomažu kod rješavanja domaće zadaće.</c:v>
                </c:pt>
                <c:pt idx="5">
                  <c:v>Roditelji pregledavaju moje zadaće.</c:v>
                </c:pt>
              </c:strCache>
            </c:strRef>
          </c:cat>
          <c:val>
            <c:numRef>
              <c:f>roditelji!$D$9:$D$14</c:f>
              <c:numCache>
                <c:formatCode>General</c:formatCode>
                <c:ptCount val="6"/>
                <c:pt idx="0">
                  <c:v>4.0999999999999996</c:v>
                </c:pt>
                <c:pt idx="1">
                  <c:v>4.07</c:v>
                </c:pt>
                <c:pt idx="2">
                  <c:v>4.2</c:v>
                </c:pt>
                <c:pt idx="3">
                  <c:v>3.1</c:v>
                </c:pt>
                <c:pt idx="4">
                  <c:v>2.41</c:v>
                </c:pt>
                <c:pt idx="5">
                  <c:v>2.0299999999999998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roditelji!$E$8</c:f>
              <c:strCache>
                <c:ptCount val="1"/>
                <c:pt idx="0">
                  <c:v>Zagreb</c:v>
                </c:pt>
              </c:strCache>
            </c:strRef>
          </c:tx>
          <c:spPr>
            <a:ln w="28575" cap="rnd">
              <a:solidFill>
                <a:srgbClr val="A9579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95797"/>
              </a:solidFill>
              <a:ln w="9525">
                <a:solidFill>
                  <a:srgbClr val="A95797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214170692431563E-2"/>
                  <c:y val="-3.1455293440432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460093497063217E-2"/>
                  <c:y val="-2.6925367078207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214170692431563E-2"/>
                  <c:y val="-3.4138056686576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504281714176627E-2"/>
                  <c:y val="-3.3814609932335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0342486763985146E-2"/>
                  <c:y val="-2.6925367078207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0342486763985146E-2"/>
                  <c:y val="-3.1518195647625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2.7214170692431563E-2"/>
                  <c:y val="-2.07242404558585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7214170692431563E-2"/>
                  <c:y val="-2.8772530194289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roditelji!$C$9:$C$14</c:f>
              <c:strCache>
                <c:ptCount val="6"/>
                <c:pt idx="0">
                  <c:v>Roditelji me podsjećaju da je važno učiti.</c:v>
                </c:pt>
                <c:pt idx="1">
                  <c:v>Roditelji me pohvaljuju kad sam dobar/ra u školi.</c:v>
                </c:pt>
                <c:pt idx="2">
                  <c:v>Roditelji me pitaju o tome što smo radili u školi.</c:v>
                </c:pt>
                <c:pt idx="3">
                  <c:v>Kad učim, roditelji me ispituju gradivo.</c:v>
                </c:pt>
                <c:pt idx="4">
                  <c:v>Roditelji mi pomažu kod rješavanja domaće zadaće.</c:v>
                </c:pt>
                <c:pt idx="5">
                  <c:v>Roditelji pregledavaju moje zadaće.</c:v>
                </c:pt>
              </c:strCache>
            </c:strRef>
          </c:cat>
          <c:val>
            <c:numRef>
              <c:f>roditelji!$E$9:$E$14</c:f>
              <c:numCache>
                <c:formatCode>General</c:formatCode>
                <c:ptCount val="6"/>
                <c:pt idx="0">
                  <c:v>4.4000000000000004</c:v>
                </c:pt>
                <c:pt idx="1">
                  <c:v>4.38</c:v>
                </c:pt>
                <c:pt idx="2">
                  <c:v>4.37</c:v>
                </c:pt>
                <c:pt idx="3">
                  <c:v>3.36</c:v>
                </c:pt>
                <c:pt idx="4">
                  <c:v>2.63</c:v>
                </c:pt>
                <c:pt idx="5">
                  <c:v>2.25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008512"/>
        <c:axId val="105010304"/>
      </c:lineChart>
      <c:catAx>
        <c:axId val="10500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05010304"/>
        <c:crosses val="autoZero"/>
        <c:auto val="1"/>
        <c:lblAlgn val="ctr"/>
        <c:lblOffset val="100"/>
        <c:noMultiLvlLbl val="0"/>
      </c:catAx>
      <c:valAx>
        <c:axId val="10501030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05008512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720229607269016"/>
          <c:y val="9.2967348786091905E-2"/>
          <c:w val="0.58715166039027733"/>
          <c:h val="5.1546739349888959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baseline="0"/>
              <a:t>ZADOVOLJSTVO ASPEKTIMA ŽIVOTA - 6. RAZRED </a:t>
            </a:r>
            <a:endParaRPr lang="hr-HR"/>
          </a:p>
        </c:rich>
      </c:tx>
      <c:layout>
        <c:manualLayout>
          <c:xMode val="edge"/>
          <c:yMode val="edge"/>
          <c:x val="0.27803207026785731"/>
          <c:y val="1.5540772920626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206440670012037E-2"/>
          <c:y val="0.19646789227932943"/>
          <c:w val="0.92306218427677378"/>
          <c:h val="0.70358552008132458"/>
        </c:manualLayout>
      </c:layout>
      <c:lineChart>
        <c:grouping val="standard"/>
        <c:varyColors val="0"/>
        <c:ser>
          <c:idx val="0"/>
          <c:order val="0"/>
          <c:tx>
            <c:strRef>
              <c:f>zadovoljstvo!$D$6</c:f>
              <c:strCache>
                <c:ptCount val="1"/>
                <c:pt idx="0">
                  <c:v>OŠ Trnsko  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0897528838496656E-2"/>
                  <c:y val="3.9449261243982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840458808024376E-2"/>
                  <c:y val="3.14120818003450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211838828339214E-2"/>
                  <c:y val="4.748644068761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2211838828339214E-2"/>
                  <c:y val="2.0695842542162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204466362211491E-2"/>
                  <c:y val="3.2760704087680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zadovoljstvo!$C$7:$C$10</c:f>
              <c:strCache>
                <c:ptCount val="4"/>
                <c:pt idx="0">
                  <c:v>Zadovoljstvo školskim uspjehom</c:v>
                </c:pt>
                <c:pt idx="1">
                  <c:v>Zadovoljstvo odnosima s prijateljima</c:v>
                </c:pt>
                <c:pt idx="2">
                  <c:v>Zadovoljstvo odnosima sa članovima obitelji</c:v>
                </c:pt>
                <c:pt idx="3">
                  <c:v>Zadovoljstvo svojim životom</c:v>
                </c:pt>
              </c:strCache>
            </c:strRef>
          </c:cat>
          <c:val>
            <c:numRef>
              <c:f>zadovoljstvo!$D$7:$D$10</c:f>
              <c:numCache>
                <c:formatCode>###0.00</c:formatCode>
                <c:ptCount val="4"/>
                <c:pt idx="0">
                  <c:v>3.79</c:v>
                </c:pt>
                <c:pt idx="1">
                  <c:v>3.9</c:v>
                </c:pt>
                <c:pt idx="2">
                  <c:v>4.4800000000000004</c:v>
                </c:pt>
                <c:pt idx="3">
                  <c:v>3.98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zadovoljstvo!$E$6</c:f>
              <c:strCache>
                <c:ptCount val="1"/>
                <c:pt idx="0">
                  <c:v>PROSJEK SVIH ŠKOLA</c:v>
                </c:pt>
              </c:strCache>
            </c:strRef>
          </c:tx>
          <c:spPr>
            <a:ln w="28575" cap="rnd">
              <a:solidFill>
                <a:srgbClr val="A9579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95797"/>
              </a:solidFill>
              <a:ln w="9525">
                <a:solidFill>
                  <a:srgbClr val="A95797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3526148818181773E-2"/>
                  <c:y val="-6.0881528810756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211838828339214E-2"/>
                  <c:y val="-4.2128110108936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211838828339214E-2"/>
                  <c:y val="-3.14118708507533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840458808024327E-2"/>
                  <c:y val="-4.212811010893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204466362211491E-2"/>
                  <c:y val="-3.27604635680035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zadovoljstvo!$C$7:$C$10</c:f>
              <c:strCache>
                <c:ptCount val="4"/>
                <c:pt idx="0">
                  <c:v>Zadovoljstvo školskim uspjehom</c:v>
                </c:pt>
                <c:pt idx="1">
                  <c:v>Zadovoljstvo odnosima s prijateljima</c:v>
                </c:pt>
                <c:pt idx="2">
                  <c:v>Zadovoljstvo odnosima sa članovima obitelji</c:v>
                </c:pt>
                <c:pt idx="3">
                  <c:v>Zadovoljstvo svojim životom</c:v>
                </c:pt>
              </c:strCache>
            </c:strRef>
          </c:cat>
          <c:val>
            <c:numRef>
              <c:f>zadovoljstvo!$E$7:$E$10</c:f>
              <c:numCache>
                <c:formatCode>###0.00</c:formatCode>
                <c:ptCount val="4"/>
                <c:pt idx="0">
                  <c:v>3.85</c:v>
                </c:pt>
                <c:pt idx="1">
                  <c:v>4.2300000000000004</c:v>
                </c:pt>
                <c:pt idx="2">
                  <c:v>4.62</c:v>
                </c:pt>
                <c:pt idx="3">
                  <c:v>4.18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485056"/>
        <c:axId val="125486592"/>
      </c:lineChart>
      <c:catAx>
        <c:axId val="125485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25486592"/>
        <c:crosses val="autoZero"/>
        <c:auto val="1"/>
        <c:lblAlgn val="ctr"/>
        <c:lblOffset val="100"/>
        <c:noMultiLvlLbl val="0"/>
      </c:catAx>
      <c:valAx>
        <c:axId val="125486592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25485056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005575344013545"/>
          <c:y val="9.5643723413883594E-2"/>
          <c:w val="0.58715174011858262"/>
          <c:h val="5.1546746311883426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r>
              <a:rPr lang="hr-HR" baseline="0"/>
              <a:t>MATERIJALISTIČKA ORIJENTACIJA: UČENICI 6. RAZREDA </a:t>
            </a:r>
            <a:endParaRPr lang="hr-HR"/>
          </a:p>
        </c:rich>
      </c:tx>
      <c:layout>
        <c:manualLayout>
          <c:xMode val="edge"/>
          <c:yMode val="edge"/>
          <c:x val="0.27803207026785731"/>
          <c:y val="1.55408636281266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206440670012037E-2"/>
          <c:y val="0.19646789227932943"/>
          <c:w val="0.92306218427677378"/>
          <c:h val="0.70358552008132458"/>
        </c:manualLayout>
      </c:layout>
      <c:lineChart>
        <c:grouping val="standard"/>
        <c:varyColors val="0"/>
        <c:ser>
          <c:idx val="0"/>
          <c:order val="0"/>
          <c:tx>
            <c:strRef>
              <c:f>materijalizam!$D$6</c:f>
              <c:strCache>
                <c:ptCount val="1"/>
                <c:pt idx="0">
                  <c:v>OŠ Trnsko  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40000"/>
                  <a:lumOff val="60000"/>
                </a:schemeClr>
              </a:solidFill>
              <a:ln w="9525">
                <a:solidFill>
                  <a:schemeClr val="accent1">
                    <a:lumMod val="60000"/>
                    <a:lumOff val="40000"/>
                  </a:schemeClr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2.0776874525726019E-2"/>
                  <c:y val="-2.5348037937240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materijalizam!$C$7:$C$12</c:f>
              <c:strCache>
                <c:ptCount val="6"/>
                <c:pt idx="0">
                  <c:v>Smatraš li važnim posjedovati skupe stvari?</c:v>
                </c:pt>
                <c:pt idx="1">
                  <c:v>Čini li te kupovina skupih stvari sretnim?</c:v>
                </c:pt>
                <c:pt idx="2">
                  <c:v>Sviđaju li ti se više djeca koja imaju skupe stvari od ostale djece?</c:v>
                </c:pt>
                <c:pt idx="3">
                  <c:v>Bi li bio sretniji/a da imaš više skupe odjeće i obuće?</c:v>
                </c:pt>
                <c:pt idx="4">
                  <c:v>Smatraš li važnim imati stvari skupih marki (brendova)?</c:v>
                </c:pt>
                <c:pt idx="5">
                  <c:v>Sviđaju li ti se više djeca koja imaju puno stvari od ostale djece?</c:v>
                </c:pt>
              </c:strCache>
            </c:strRef>
          </c:cat>
          <c:val>
            <c:numRef>
              <c:f>materijalizam!$D$7:$D$12</c:f>
              <c:numCache>
                <c:formatCode>###0.00</c:formatCode>
                <c:ptCount val="6"/>
                <c:pt idx="0">
                  <c:v>2.2799999999999998</c:v>
                </c:pt>
                <c:pt idx="1">
                  <c:v>2.64</c:v>
                </c:pt>
                <c:pt idx="2">
                  <c:v>1.87</c:v>
                </c:pt>
                <c:pt idx="3">
                  <c:v>2.44</c:v>
                </c:pt>
                <c:pt idx="4">
                  <c:v>2.33</c:v>
                </c:pt>
                <c:pt idx="5">
                  <c:v>1.89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materijalizam!$E$6</c:f>
              <c:strCache>
                <c:ptCount val="1"/>
                <c:pt idx="0">
                  <c:v>PROSJEK SVIH ŠKOLA</c:v>
                </c:pt>
              </c:strCache>
            </c:strRef>
          </c:tx>
          <c:spPr>
            <a:ln w="28575" cap="rnd">
              <a:solidFill>
                <a:srgbClr val="A9579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A95797"/>
              </a:solidFill>
              <a:ln w="9525">
                <a:solidFill>
                  <a:srgbClr val="A95797"/>
                </a:solidFill>
              </a:ln>
              <a:effectLst/>
            </c:spPr>
          </c:marker>
          <c:dLbls>
            <c:dLbl>
              <c:idx val="4"/>
              <c:layout>
                <c:manualLayout>
                  <c:x val="-1.8237415430513302E-2"/>
                  <c:y val="4.25656019165535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sr-Latn-R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materijalizam!$C$7:$C$12</c:f>
              <c:strCache>
                <c:ptCount val="6"/>
                <c:pt idx="0">
                  <c:v>Smatraš li važnim posjedovati skupe stvari?</c:v>
                </c:pt>
                <c:pt idx="1">
                  <c:v>Čini li te kupovina skupih stvari sretnim?</c:v>
                </c:pt>
                <c:pt idx="2">
                  <c:v>Sviđaju li ti se više djeca koja imaju skupe stvari od ostale djece?</c:v>
                </c:pt>
                <c:pt idx="3">
                  <c:v>Bi li bio sretniji/a da imaš više skupe odjeće i obuće?</c:v>
                </c:pt>
                <c:pt idx="4">
                  <c:v>Smatraš li važnim imati stvari skupih marki (brendova)?</c:v>
                </c:pt>
                <c:pt idx="5">
                  <c:v>Sviđaju li ti se više djeca koja imaju puno stvari od ostale djece?</c:v>
                </c:pt>
              </c:strCache>
            </c:strRef>
          </c:cat>
          <c:val>
            <c:numRef>
              <c:f>materijalizam!$E$7:$E$12</c:f>
              <c:numCache>
                <c:formatCode>###0.00</c:formatCode>
                <c:ptCount val="6"/>
                <c:pt idx="0">
                  <c:v>2.23</c:v>
                </c:pt>
                <c:pt idx="1">
                  <c:v>2.4300000000000002</c:v>
                </c:pt>
                <c:pt idx="2">
                  <c:v>1.64</c:v>
                </c:pt>
                <c:pt idx="3">
                  <c:v>2.0699999999999998</c:v>
                </c:pt>
                <c:pt idx="4">
                  <c:v>1.99</c:v>
                </c:pt>
                <c:pt idx="5">
                  <c:v>1.66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808832"/>
        <c:axId val="126810368"/>
      </c:lineChart>
      <c:catAx>
        <c:axId val="12680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26810368"/>
        <c:crosses val="autoZero"/>
        <c:auto val="1"/>
        <c:lblAlgn val="ctr"/>
        <c:lblOffset val="100"/>
        <c:noMultiLvlLbl val="0"/>
      </c:catAx>
      <c:valAx>
        <c:axId val="126810368"/>
        <c:scaling>
          <c:orientation val="minMax"/>
          <c:max val="4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sr-Latn-RS"/>
          </a:p>
        </c:txPr>
        <c:crossAx val="126808832"/>
        <c:crosses val="autoZero"/>
        <c:crossBetween val="between"/>
        <c:majorUnit val="1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22005575344013545"/>
          <c:y val="9.5643746090758708E-2"/>
          <c:w val="0.58715174011858262"/>
          <c:h val="5.1546685840216516E-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Cambria" panose="02040503050406030204" pitchFamily="18" charset="0"/>
        </a:defRPr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27DB2-DEA2-4AD2-B08C-DC9DD820009E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833BC-2D59-4CD6-9F3C-ACC00BC9D66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380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639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66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8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881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728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195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949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204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781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216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62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2CF6-A8FF-42FB-B90D-19ED488ECB74}" type="datetimeFigureOut">
              <a:rPr lang="hr-HR" smtClean="0"/>
              <a:t>25.6.2020.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AEF1-B4DA-4A55-841B-2C105E78AE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551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obras.hr/" TargetMode="External"/><Relationship Id="rId2" Type="http://schemas.openxmlformats.org/officeDocument/2006/relationships/hyperlink" Target="http://www.idi.hr/aspiracije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7961" y="101955"/>
            <a:ext cx="9144000" cy="913412"/>
          </a:xfrm>
        </p:spPr>
        <p:txBody>
          <a:bodyPr>
            <a:normAutofit/>
          </a:bodyPr>
          <a:lstStyle/>
          <a:p>
            <a:r>
              <a:rPr lang="hr-HR" sz="4000" dirty="0" smtClean="0">
                <a:latin typeface="Cambria" panose="02040503050406030204" pitchFamily="18" charset="0"/>
              </a:rPr>
              <a:t>IZVJEŠĆE ZA ŠKOLE</a:t>
            </a:r>
            <a:endParaRPr lang="hr-HR" sz="40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9845" y="3529064"/>
            <a:ext cx="9075034" cy="1210975"/>
          </a:xfrm>
        </p:spPr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OŠ</a:t>
            </a:r>
            <a:r>
              <a:rPr lang="en-US" sz="36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hr-HR" sz="36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Trnsko</a:t>
            </a:r>
            <a:endParaRPr lang="hr-HR" sz="3600" dirty="0" smtClean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r>
              <a:rPr lang="hr-HR" sz="1600" dirty="0" err="1" smtClean="0">
                <a:latin typeface="Cambria" panose="02040503050406030204" pitchFamily="18" charset="0"/>
              </a:rPr>
              <a:t>Kordinatorica</a:t>
            </a:r>
            <a:r>
              <a:rPr lang="hr-HR" sz="1600" dirty="0" smtClean="0">
                <a:latin typeface="Cambria" panose="02040503050406030204" pitchFamily="18" charset="0"/>
              </a:rPr>
              <a:t> provedbe: Biljana </a:t>
            </a:r>
            <a:r>
              <a:rPr lang="hr-HR" sz="1600" dirty="0" err="1" smtClean="0">
                <a:latin typeface="Cambria" panose="02040503050406030204" pitchFamily="18" charset="0"/>
              </a:rPr>
              <a:t>Manin</a:t>
            </a:r>
            <a:endParaRPr lang="hr-HR" sz="1600" dirty="0" smtClean="0">
              <a:latin typeface="Cambria" panose="02040503050406030204" pitchFamily="18" charset="0"/>
            </a:endParaRPr>
          </a:p>
          <a:p>
            <a:endParaRPr lang="hr-HR" sz="36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 descr="memorandum_headIDIZ_CIR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2706"/>
            <a:ext cx="75628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8322" y="1192878"/>
            <a:ext cx="1156684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600" b="1" i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2800" i="1" dirty="0">
                <a:latin typeface="Cambria" panose="02040503050406030204" pitchFamily="18" charset="0"/>
              </a:rPr>
              <a:t>Obrazovne aspiracije učenika u prijelaznim razdobljima hrvatskog osnovnoškolskog obrazovanja: priroda, odrednice i promjene (</a:t>
            </a:r>
            <a:r>
              <a:rPr lang="hr-HR" sz="2800" i="1" dirty="0" err="1">
                <a:latin typeface="Cambria" panose="02040503050406030204" pitchFamily="18" charset="0"/>
              </a:rPr>
              <a:t>COBRAS</a:t>
            </a:r>
            <a:r>
              <a:rPr lang="hr-HR" sz="2800" i="1" dirty="0" smtClean="0">
                <a:latin typeface="Cambria" panose="02040503050406030204" pitchFamily="18" charset="0"/>
              </a:rPr>
              <a:t>)”</a:t>
            </a:r>
          </a:p>
          <a:p>
            <a:pPr algn="ctr"/>
            <a:endParaRPr lang="hr-HR" sz="2800" dirty="0" smtClean="0">
              <a:latin typeface="Cambria" panose="02040503050406030204" pitchFamily="18" charset="0"/>
            </a:endParaRPr>
          </a:p>
          <a:p>
            <a:pPr algn="ctr"/>
            <a:r>
              <a:rPr lang="hr-HR" sz="2800" dirty="0">
                <a:latin typeface="Cambria" panose="02040503050406030204" pitchFamily="18" charset="0"/>
              </a:rPr>
              <a:t>4</a:t>
            </a:r>
            <a:r>
              <a:rPr lang="hr-HR" sz="2800" dirty="0" smtClean="0">
                <a:latin typeface="Cambria" panose="02040503050406030204" pitchFamily="18" charset="0"/>
              </a:rPr>
              <a:t>. ISTRAŽIVAČKI VAL</a:t>
            </a:r>
          </a:p>
          <a:p>
            <a:endParaRPr lang="en-GB" sz="2600" b="1" dirty="0">
              <a:latin typeface="Cambria" panose="02040503050406030204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630879" y="4740040"/>
            <a:ext cx="9144000" cy="512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>Listopad 2019.</a:t>
            </a:r>
            <a:endParaRPr lang="hr-HR" dirty="0">
              <a:solidFill>
                <a:schemeClr val="bg1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10" name="Picture 9" descr="C:\Users\BORIS\AppData\Local\Temp\cobras_hr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433" y="4648469"/>
            <a:ext cx="2028825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KOJU BI OCJENU DAO/LA NASTAVNICI/NASTAVNIKU POJEDINOG PREDMETA U 8. RAZREDU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 – DOVOLJAN – DOBAR – VRLO DOBAR – ODLIČAN</a:t>
            </a:r>
          </a:p>
          <a:p>
            <a:pPr algn="ctr">
              <a:lnSpc>
                <a:spcPct val="150000"/>
              </a:lnSpc>
              <a:defRPr/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4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PREDSTAVLJENE SU SAMO 4 NAJVIŠE PROCJENE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6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391" y="4323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PROCJENA NASTAVNIKA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81679"/>
              </p:ext>
            </p:extLst>
          </p:nvPr>
        </p:nvGraphicFramePr>
        <p:xfrm>
          <a:off x="289392" y="1606964"/>
          <a:ext cx="11678490" cy="2319575"/>
        </p:xfrm>
        <a:graphic>
          <a:graphicData uri="http://schemas.openxmlformats.org/drawingml/2006/table">
            <a:tbl>
              <a:tblPr/>
              <a:tblGrid>
                <a:gridCol w="11678490"/>
              </a:tblGrid>
              <a:tr h="463915">
                <a:tc>
                  <a:txBody>
                    <a:bodyPr/>
                    <a:lstStyle/>
                    <a:p>
                      <a:pPr algn="l" fontAlgn="b"/>
                      <a:r>
                        <a:rPr lang="hr-HR" sz="2400" b="1" i="0" u="none" strike="noStrike" dirty="0" smtClean="0">
                          <a:effectLst/>
                          <a:latin typeface="Cambria" panose="02040503050406030204" pitchFamily="18" charset="0"/>
                        </a:rPr>
                        <a:t>NAJBOLJE OCJENJENJI </a:t>
                      </a:r>
                      <a:r>
                        <a:rPr lang="hr-HR" sz="2400" b="1" i="0" u="none" strike="noStrike" dirty="0">
                          <a:effectLst/>
                          <a:latin typeface="Cambria" panose="02040503050406030204" pitchFamily="18" charset="0"/>
                        </a:rPr>
                        <a:t>NASTAVNICI OBAVEZNIH PREDMETA U OŠ TRNSKO 6. RAZRED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15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 smtClean="0">
                          <a:effectLst/>
                          <a:latin typeface="Cambria" panose="02040503050406030204" pitchFamily="18" charset="0"/>
                        </a:rPr>
                        <a:t>Informatika</a:t>
                      </a:r>
                      <a:endParaRPr lang="hr-HR" sz="2400" b="0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15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effectLst/>
                          <a:latin typeface="Cambria" panose="02040503050406030204" pitchFamily="18" charset="0"/>
                        </a:rPr>
                        <a:t>Tjelesna i zdravstvena kultura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15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effectLst/>
                          <a:latin typeface="Cambria" panose="02040503050406030204" pitchFamily="18" charset="0"/>
                        </a:rPr>
                        <a:t>Priroda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15"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effectLst/>
                          <a:latin typeface="Cambria" panose="02040503050406030204" pitchFamily="18" charset="0"/>
                        </a:rPr>
                        <a:t>Likovna kultura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61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50754" y="2092569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err="1" smtClean="0">
                <a:latin typeface="Cambria" panose="02040503050406030204" pitchFamily="18" charset="0"/>
              </a:rPr>
              <a:t>SAMOEFIKASNOST</a:t>
            </a:r>
            <a:r>
              <a:rPr lang="hr-HR" dirty="0" smtClean="0">
                <a:latin typeface="Cambria" panose="02040503050406030204" pitchFamily="18" charset="0"/>
              </a:rPr>
              <a:t> U PREDMETIMA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33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KOLIKO TI DOBRO IDE POJEDINI PREDMET? 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Procijeni bez obzira na to koje ocjene trenutno imaš iz predmeta</a:t>
            </a:r>
          </a:p>
          <a:p>
            <a:pPr algn="ctr"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prstClr val="black"/>
                </a:solidFill>
                <a:latin typeface="Cambria" panose="02040503050406030204" pitchFamily="18" charset="0"/>
              </a:rPr>
              <a:t>NIMALO – MALO– OSREDNJE– DOSTA - IZRAZITO  </a:t>
            </a: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2317" y="1948970"/>
            <a:ext cx="1416038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DOSTA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OSREDNJE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MALO</a:t>
            </a:r>
          </a:p>
          <a:p>
            <a:pPr algn="ctr">
              <a:lnSpc>
                <a:spcPct val="150000"/>
              </a:lnSpc>
              <a:spcBef>
                <a:spcPts val="2800"/>
              </a:spcBef>
              <a:defRPr/>
            </a:pPr>
            <a:r>
              <a:rPr lang="hr-HR" sz="1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NIMALO</a:t>
            </a:r>
            <a:endParaRPr lang="hr-HR" sz="1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6222195"/>
              </p:ext>
            </p:extLst>
          </p:nvPr>
        </p:nvGraphicFramePr>
        <p:xfrm>
          <a:off x="1798355" y="1106260"/>
          <a:ext cx="10222661" cy="4756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02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err="1" smtClean="0">
                <a:solidFill>
                  <a:srgbClr val="5B9BD5">
                    <a:lumMod val="75000"/>
                  </a:srgbClr>
                </a:solidFill>
              </a:rPr>
              <a:t>SAMOEFIKASNOST</a:t>
            </a:r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 U PREDMETIMA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175721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Prosječne procjene učenika </a:t>
            </a:r>
            <a:r>
              <a:rPr lang="hr-HR" sz="2400" dirty="0" smtClean="0">
                <a:latin typeface="Cambria" panose="02040503050406030204" pitchFamily="18" charset="0"/>
              </a:rPr>
              <a:t>6. </a:t>
            </a:r>
            <a:r>
              <a:rPr lang="hr-HR" sz="2400" dirty="0">
                <a:latin typeface="Cambria" panose="02040503050406030204" pitchFamily="18" charset="0"/>
              </a:rPr>
              <a:t>razreda Vaše škole o </a:t>
            </a:r>
            <a:r>
              <a:rPr lang="hr-HR" sz="2400" dirty="0" err="1">
                <a:latin typeface="Cambria" panose="02040503050406030204" pitchFamily="18" charset="0"/>
              </a:rPr>
              <a:t>samoefikasnosti</a:t>
            </a:r>
            <a:r>
              <a:rPr lang="hr-HR" sz="2400" dirty="0">
                <a:latin typeface="Cambria" panose="02040503050406030204" pitchFamily="18" charset="0"/>
              </a:rPr>
              <a:t> u predmetima pokazuju </a:t>
            </a:r>
            <a:r>
              <a:rPr lang="hr-HR" sz="2400" dirty="0" smtClean="0">
                <a:latin typeface="Cambria" panose="02040503050406030204" pitchFamily="18" charset="0"/>
              </a:rPr>
              <a:t>najviše vrijednosti za predmet Tjelesna i zdravstvena kultura.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Učenici </a:t>
            </a:r>
            <a:r>
              <a:rPr lang="hr-HR" sz="2400" dirty="0">
                <a:latin typeface="Cambria" panose="02040503050406030204" pitchFamily="18" charset="0"/>
              </a:rPr>
              <a:t>Vaše škole daju najniže prosječne procjene </a:t>
            </a:r>
            <a:r>
              <a:rPr lang="hr-HR" sz="2400" dirty="0" err="1" smtClean="0">
                <a:latin typeface="Cambria" panose="02040503050406030204" pitchFamily="18" charset="0"/>
              </a:rPr>
              <a:t>samoefikasnosti</a:t>
            </a:r>
            <a:r>
              <a:rPr lang="hr-HR" sz="2400" dirty="0" smtClean="0">
                <a:latin typeface="Cambria" panose="02040503050406030204" pitchFamily="18" charset="0"/>
              </a:rPr>
              <a:t> u predmetima Povijest i Hrvatski jezik. Ipak, i u tim predmetima učenici Vaše škole se osjećaju u prosjeku „osrednje</a:t>
            </a:r>
            <a:r>
              <a:rPr lang="hr-HR" sz="2400" dirty="0">
                <a:latin typeface="Cambria" panose="02040503050406030204" pitchFamily="18" charset="0"/>
              </a:rPr>
              <a:t>’’ </a:t>
            </a:r>
            <a:r>
              <a:rPr lang="hr-HR" sz="2400" dirty="0" smtClean="0">
                <a:latin typeface="Cambria" panose="02040503050406030204" pitchFamily="18" charset="0"/>
              </a:rPr>
              <a:t>do „dosta’’ dobri.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Prosječne procjene </a:t>
            </a:r>
            <a:r>
              <a:rPr lang="hr-HR" sz="2400" dirty="0" err="1" smtClean="0">
                <a:latin typeface="Cambria" panose="02040503050406030204" pitchFamily="18" charset="0"/>
              </a:rPr>
              <a:t>samoefikasnosti</a:t>
            </a:r>
            <a:r>
              <a:rPr lang="hr-HR" sz="2400" dirty="0" smtClean="0">
                <a:latin typeface="Cambria" panose="02040503050406030204" pitchFamily="18" charset="0"/>
              </a:rPr>
              <a:t> učenika </a:t>
            </a:r>
            <a:r>
              <a:rPr lang="hr-HR" sz="2400" dirty="0">
                <a:latin typeface="Cambria" panose="02040503050406030204" pitchFamily="18" charset="0"/>
              </a:rPr>
              <a:t>Vaše škole </a:t>
            </a:r>
            <a:r>
              <a:rPr lang="hr-HR" sz="2400" dirty="0" smtClean="0">
                <a:latin typeface="Cambria" panose="02040503050406030204" pitchFamily="18" charset="0"/>
              </a:rPr>
              <a:t>ne odstupaju izrazito od procjena </a:t>
            </a:r>
            <a:r>
              <a:rPr lang="hr-HR" sz="2400" dirty="0">
                <a:latin typeface="Cambria" panose="02040503050406030204" pitchFamily="18" charset="0"/>
              </a:rPr>
              <a:t>učenika svih ispitanih zagrebačkih osnovnih </a:t>
            </a:r>
            <a:r>
              <a:rPr lang="hr-HR" sz="2400" dirty="0" smtClean="0">
                <a:latin typeface="Cambria" panose="02040503050406030204" pitchFamily="18" charset="0"/>
              </a:rPr>
              <a:t>škola. Ističu se u prosjeku više procjene </a:t>
            </a:r>
            <a:r>
              <a:rPr lang="hr-HR" sz="2400" dirty="0" err="1" smtClean="0">
                <a:latin typeface="Cambria" panose="02040503050406030204" pitchFamily="18" charset="0"/>
              </a:rPr>
              <a:t>samoefikasnosti</a:t>
            </a:r>
            <a:r>
              <a:rPr lang="hr-HR" sz="2400" dirty="0" smtClean="0">
                <a:latin typeface="Cambria" panose="02040503050406030204" pitchFamily="18" charset="0"/>
              </a:rPr>
              <a:t> u predmetima Matematika i Priroda te niže u 1. stranom jeziku i Povijesti. 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2637341"/>
            <a:ext cx="11655552" cy="1060703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REDOVITOST UČENJA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3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314700" lvl="8" indent="273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UČIM SVAKI DAN. – Odgovori: DA - NE</a:t>
            </a:r>
          </a:p>
          <a:p>
            <a:pPr lvl="8"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587750" lvl="8" indent="-273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UČIM SAMO PRIJE TESTA I USMENOG ISPITIVANJA. -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Odgovori: DA 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– NE</a:t>
            </a:r>
          </a:p>
          <a:p>
            <a:pPr marL="3587750" lvl="8" indent="-2730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587750" lvl="8" indent="-273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PREPISUJEM DOMAĆE ZADAĆE. – Odgovori: GOTOVO NIKAD – RIJETKO – ČESTO – GOTOVO UVIJEK</a:t>
            </a:r>
          </a:p>
          <a:p>
            <a:pPr marL="3314700" lvl="8"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587750" lvl="8" indent="-273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DOMAĆE ZADAĆE, LEKTIRU I SL. PIŠEM U ZADNJI ČAS. -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Odgovori: GOTOVO NIKAD – RIJETKO – ČESTO – GOTOVO UVIJEK</a:t>
            </a:r>
          </a:p>
          <a:p>
            <a:pPr marL="3314700" lvl="8">
              <a:lnSpc>
                <a:spcPct val="150000"/>
              </a:lnSpc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lvl="8"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REDOVITOST UČENJA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>
                <a:solidFill>
                  <a:srgbClr val="5B9BD5">
                    <a:lumMod val="75000"/>
                  </a:srgbClr>
                </a:solidFill>
              </a:rPr>
              <a:t>REDOVITOST UČENJA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496217"/>
              </p:ext>
            </p:extLst>
          </p:nvPr>
        </p:nvGraphicFramePr>
        <p:xfrm>
          <a:off x="579863" y="710805"/>
          <a:ext cx="10972990" cy="5667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17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>
                <a:solidFill>
                  <a:srgbClr val="5B9BD5">
                    <a:lumMod val="75000"/>
                  </a:srgbClr>
                </a:solidFill>
              </a:rPr>
              <a:t>REDOVITOST UČENJA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078176"/>
              </p:ext>
            </p:extLst>
          </p:nvPr>
        </p:nvGraphicFramePr>
        <p:xfrm>
          <a:off x="490654" y="1025912"/>
          <a:ext cx="11285033" cy="555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756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752536" y="279492"/>
            <a:ext cx="11046742" cy="503023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mbria" panose="02040503050406030204" pitchFamily="18" charset="0"/>
              </a:rPr>
              <a:t>UVODNO O ISTRAŽIVANJU</a:t>
            </a:r>
            <a:endParaRPr lang="hr-HR" sz="2400" dirty="0">
              <a:latin typeface="Cambria" panose="0204050305040603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79132" y="1007409"/>
            <a:ext cx="11693769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err="1" smtClean="0">
                <a:latin typeface="Cambria" panose="02040503050406030204" pitchFamily="18" charset="0"/>
              </a:rPr>
              <a:t>Uspostavni</a:t>
            </a:r>
            <a:r>
              <a:rPr lang="hr-HR" sz="1600" dirty="0" smtClean="0">
                <a:latin typeface="Cambria" panose="02040503050406030204" pitchFamily="18" charset="0"/>
              </a:rPr>
              <a:t> znanstveni projekt financiran od Hrvatske </a:t>
            </a:r>
            <a:r>
              <a:rPr lang="hr-HR" sz="1600" dirty="0">
                <a:latin typeface="Cambria" panose="02040503050406030204" pitchFamily="18" charset="0"/>
              </a:rPr>
              <a:t>zaklade za znanost (</a:t>
            </a:r>
            <a:r>
              <a:rPr lang="hr-HR" sz="1600" dirty="0" err="1">
                <a:latin typeface="Cambria" panose="02040503050406030204" pitchFamily="18" charset="0"/>
              </a:rPr>
              <a:t>UIP</a:t>
            </a:r>
            <a:r>
              <a:rPr lang="hr-HR" sz="1600" dirty="0">
                <a:latin typeface="Cambria" panose="02040503050406030204" pitchFamily="18" charset="0"/>
              </a:rPr>
              <a:t> – 2015 -09 – </a:t>
            </a:r>
            <a:r>
              <a:rPr lang="hr-HR" sz="1600" dirty="0" smtClean="0">
                <a:latin typeface="Cambria" panose="02040503050406030204" pitchFamily="18" charset="0"/>
              </a:rPr>
              <a:t>6757) proveden je od veljače 2016. do veljače 2019. godine.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>
                <a:latin typeface="Cambria" panose="02040503050406030204" pitchFamily="18" charset="0"/>
              </a:rPr>
              <a:t>Glavni cilj projekta </a:t>
            </a:r>
            <a:r>
              <a:rPr lang="hr-HR" sz="1600" dirty="0" smtClean="0">
                <a:latin typeface="Cambria" panose="02040503050406030204" pitchFamily="18" charset="0"/>
              </a:rPr>
              <a:t>bio je </a:t>
            </a:r>
            <a:r>
              <a:rPr lang="hr-HR" sz="1600" dirty="0">
                <a:latin typeface="Cambria" panose="02040503050406030204" pitchFamily="18" charset="0"/>
              </a:rPr>
              <a:t>istražiti prirodu, odrednice i promjene obrazovnih aspiracija učenika tijekom osnovnoškolskog obrazovanja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Praćene su tri </a:t>
            </a:r>
            <a:r>
              <a:rPr lang="hr-HR" sz="1600" dirty="0">
                <a:latin typeface="Cambria" panose="02040503050406030204" pitchFamily="18" charset="0"/>
              </a:rPr>
              <a:t>generacije učenika u tri prijelazna razdoblja osnovnoškolskog obrazovanja: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>
                <a:latin typeface="Cambria" panose="02040503050406030204" pitchFamily="18" charset="0"/>
              </a:rPr>
              <a:t>ulazak u osnovnoškolsko obrazovanje (od 1. do 2. razreda)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>
                <a:latin typeface="Cambria" panose="02040503050406030204" pitchFamily="18" charset="0"/>
              </a:rPr>
              <a:t>prijelaz s razredne na predmetnu nastavu (od 4. do 5. razreda) i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>
                <a:latin typeface="Cambria" panose="02040503050406030204" pitchFamily="18" charset="0"/>
              </a:rPr>
              <a:t>završavanje osnovnoškolskog obrazovanja, prije prelaska u srednjoškolsko obrazovanje (od 7. do 8. razreda</a:t>
            </a:r>
            <a:r>
              <a:rPr lang="hr-HR" sz="1600" dirty="0" smtClean="0">
                <a:latin typeface="Cambria" panose="02040503050406030204" pitchFamily="18" charset="0"/>
              </a:rPr>
              <a:t>).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Nastavak projekta je f</a:t>
            </a:r>
            <a:r>
              <a:rPr lang="hr-HR" sz="1600" dirty="0">
                <a:latin typeface="Cambria" panose="02040503050406030204" pitchFamily="18" charset="0"/>
              </a:rPr>
              <a:t>inanciran od Instituta za društvena istraživanja u </a:t>
            </a:r>
            <a:r>
              <a:rPr lang="hr-HR" sz="1600" dirty="0" smtClean="0">
                <a:latin typeface="Cambria" panose="02040503050406030204" pitchFamily="18" charset="0"/>
              </a:rPr>
              <a:t>Zagrebu kao programski projekt za 2019. godinu.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U svibnju i lipnju 2019. provedena: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1600" dirty="0" smtClean="0">
                <a:latin typeface="Cambria" panose="02040503050406030204" pitchFamily="18" charset="0"/>
              </a:rPr>
              <a:t>Kvantitativna dionica projekta - </a:t>
            </a:r>
            <a:r>
              <a:rPr lang="hr-HR" sz="1600" dirty="0">
                <a:latin typeface="Cambria" panose="02040503050406030204" pitchFamily="18" charset="0"/>
              </a:rPr>
              <a:t>upitničko ispitivanje </a:t>
            </a:r>
            <a:r>
              <a:rPr lang="hr-HR" sz="1600" dirty="0" smtClean="0">
                <a:latin typeface="Cambria" panose="02040503050406030204" pitchFamily="18" charset="0"/>
              </a:rPr>
              <a:t>učenika 6. razreda u </a:t>
            </a:r>
            <a:r>
              <a:rPr lang="hr-HR" sz="1600" dirty="0">
                <a:latin typeface="Cambria" panose="02040503050406030204" pitchFamily="18" charset="0"/>
              </a:rPr>
              <a:t>23 (po slučaju odabrane) osnovne škole u Zagrebu. </a:t>
            </a:r>
            <a:endParaRPr lang="hr-HR" sz="1600" dirty="0" smtClean="0">
              <a:latin typeface="Cambria" panose="02040503050406030204" pitchFamily="18" charset="0"/>
            </a:endParaRP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valitativna dionica projekta - </a:t>
            </a:r>
            <a:r>
              <a:rPr lang="hr-HR" altLang="sr-Latn-RS" sz="1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dubinsko istraživanje obrazovnih aspiracija u 5 osnovnih škola u Zagrebu </a:t>
            </a:r>
            <a:r>
              <a:rPr lang="hr-HR" altLang="sr-Latn-RS" sz="1600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polustrukturiranim</a:t>
            </a:r>
            <a:r>
              <a:rPr lang="hr-HR" altLang="sr-Latn-RS" sz="1600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razgovorima s učenicima 3. i 6. razreda</a:t>
            </a:r>
            <a:endParaRPr lang="hr-HR" sz="1600" dirty="0" smtClean="0">
              <a:latin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536" y="6402950"/>
            <a:ext cx="1079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/>
            <a:r>
              <a:rPr lang="hr-HR" altLang="sr-Latn-RS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www.idi.hr</a:t>
            </a:r>
            <a:r>
              <a:rPr lang="hr-HR" altLang="sr-Latn-RS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/aspiracije</a:t>
            </a:r>
            <a:r>
              <a:rPr lang="hr-HR" altLang="sr-Latn-RS" dirty="0" smtClean="0">
                <a:latin typeface="Cambria" panose="02040503050406030204" pitchFamily="18" charset="0"/>
              </a:rPr>
              <a:t>                                                                                           </a:t>
            </a:r>
            <a:r>
              <a:rPr lang="hr-HR" altLang="sr-Latn-RS" dirty="0" err="1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hr-HR" altLang="sr-Latn-RS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hr-HR" altLang="sr-Latn-RS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www.facebook.com</a:t>
            </a:r>
            <a:r>
              <a:rPr lang="hr-HR" altLang="sr-Latn-RS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hr-HR" altLang="sr-Latn-RS" dirty="0" err="1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cobras.hr</a:t>
            </a:r>
            <a:r>
              <a:rPr lang="hr-HR" altLang="sr-Latn-RS" dirty="0" smtClean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hr-HR" altLang="sr-Latn-RS" dirty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eaLnBrk="0" fontAlgn="base" hangingPunct="0"/>
            <a:endParaRPr lang="hr-HR" altLang="sr-Latn-RS" dirty="0" smtClean="0"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>
                <a:solidFill>
                  <a:srgbClr val="5B9BD5">
                    <a:lumMod val="75000"/>
                  </a:srgbClr>
                </a:solidFill>
              </a:rPr>
              <a:t>REDOVITOST UČENJA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175721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Gotovo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39%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učenika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6.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razreda Vaše škole ističe da uči svaki dan. To 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postotak na razini onoga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opaženoga za sve ispitane zagrebačke škole.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Potvrdan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odgovor na tvrdnju „Učim samo prije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testa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i usmenog ispitivanja” daje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49,2%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učenika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6.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razreda Vaše škole, što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također odgovara rezultatu učenika iz cjelokupnog uzorka.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Rezultati učenika Vaše škole na tvrdnji ‘’Prepisujem domaće zadaće’’ </a:t>
            </a:r>
            <a:r>
              <a:rPr lang="hr-HR" altLang="en-US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ne razlikuju se od rezultata u cjelokupnom uzorku učenika.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altLang="en-US" sz="2400" dirty="0">
                <a:solidFill>
                  <a:srgbClr val="000000"/>
                </a:solidFill>
                <a:latin typeface="Cambria" panose="02040503050406030204" pitchFamily="18" charset="0"/>
              </a:rPr>
              <a:t>Odgovori učenika Vaše škole na tvrdnji „Domaće zadaće, lektiru i sl. pišem u zadnji čas” </a:t>
            </a:r>
            <a:r>
              <a:rPr lang="hr-HR" altLang="en-US" sz="24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govore o tome da učenici Vaše škole u većem postotku od učenika iz cjelokupnog uzorka koriste takav pristup.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</a:pP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50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2637341"/>
            <a:ext cx="11655552" cy="1060703"/>
          </a:xfrm>
        </p:spPr>
        <p:txBody>
          <a:bodyPr/>
          <a:lstStyle/>
          <a:p>
            <a:r>
              <a:rPr lang="hr-HR" dirty="0" smtClean="0">
                <a:latin typeface="Cambria" panose="02040503050406030204" pitchFamily="18" charset="0"/>
              </a:rPr>
              <a:t>PREDMET KOJI NAJVIŠE UČE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1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</a:p>
          <a:p>
            <a:pPr>
              <a:lnSpc>
                <a:spcPct val="150000"/>
              </a:lnSpc>
            </a:pP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KOJI PREDMET NAJVIŠE UČIŠ? – Otvoreni odgovor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PREDMET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</a:rPr>
              <a:t>PREDMET</a:t>
            </a:r>
            <a:endParaRPr lang="en-GB" sz="2200" b="1" dirty="0">
              <a:solidFill>
                <a:srgbClr val="5B9BD5">
                  <a:lumMod val="75000"/>
                </a:srgb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565651"/>
              </p:ext>
            </p:extLst>
          </p:nvPr>
        </p:nvGraphicFramePr>
        <p:xfrm>
          <a:off x="1076587" y="924500"/>
          <a:ext cx="10731482" cy="5423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63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  <a:latin typeface="Cambria" panose="02040503050406030204" pitchFamily="18" charset="0"/>
              </a:rPr>
              <a:t>PREDMET</a:t>
            </a:r>
            <a:endParaRPr lang="en-GB" sz="2200" b="1" dirty="0">
              <a:solidFill>
                <a:srgbClr val="5B9BD5">
                  <a:lumMod val="75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248" y="1485056"/>
            <a:ext cx="1094890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Na </a:t>
            </a:r>
            <a:r>
              <a:rPr lang="hr-HR" sz="2400" dirty="0">
                <a:latin typeface="Cambria" panose="02040503050406030204" pitchFamily="18" charset="0"/>
              </a:rPr>
              <a:t>pitanje „Koji predmet najviše učiš?” najveći dio učenika </a:t>
            </a:r>
            <a:r>
              <a:rPr lang="hr-HR" sz="2400" dirty="0" smtClean="0">
                <a:latin typeface="Cambria" panose="02040503050406030204" pitchFamily="18" charset="0"/>
              </a:rPr>
              <a:t>6. </a:t>
            </a:r>
            <a:r>
              <a:rPr lang="hr-HR" sz="2400" dirty="0">
                <a:latin typeface="Cambria" panose="02040503050406030204" pitchFamily="18" charset="0"/>
              </a:rPr>
              <a:t>razreda Vaše škole izdvaja </a:t>
            </a:r>
            <a:r>
              <a:rPr lang="hr-HR" sz="2400" dirty="0" smtClean="0">
                <a:latin typeface="Cambria" panose="02040503050406030204" pitchFamily="18" charset="0"/>
              </a:rPr>
              <a:t>Povijest (50,8</a:t>
            </a:r>
            <a:r>
              <a:rPr lang="hr-HR" sz="2400" dirty="0">
                <a:latin typeface="Cambria" panose="02040503050406030204" pitchFamily="18" charset="0"/>
              </a:rPr>
              <a:t>%). </a:t>
            </a:r>
            <a:r>
              <a:rPr lang="hr-HR" sz="2400" dirty="0" smtClean="0">
                <a:latin typeface="Cambria" panose="02040503050406030204" pitchFamily="18" charset="0"/>
              </a:rPr>
              <a:t>Opaženi postotak </a:t>
            </a:r>
            <a:r>
              <a:rPr lang="hr-HR" sz="2400" dirty="0">
                <a:latin typeface="Cambria" panose="02040503050406030204" pitchFamily="18" charset="0"/>
              </a:rPr>
              <a:t>u Vašoj školi </a:t>
            </a:r>
            <a:r>
              <a:rPr lang="hr-HR" sz="2400" dirty="0" smtClean="0">
                <a:latin typeface="Cambria" panose="02040503050406030204" pitchFamily="18" charset="0"/>
              </a:rPr>
              <a:t>je značajno </a:t>
            </a:r>
            <a:r>
              <a:rPr lang="hr-HR" sz="2400" dirty="0">
                <a:latin typeface="Cambria" panose="02040503050406030204" pitchFamily="18" charset="0"/>
              </a:rPr>
              <a:t>viši </a:t>
            </a:r>
            <a:r>
              <a:rPr lang="hr-HR" sz="2400" dirty="0" smtClean="0">
                <a:latin typeface="Cambria" panose="02040503050406030204" pitchFamily="18" charset="0"/>
              </a:rPr>
              <a:t>nego u cjelokupnom uzorku. 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P</a:t>
            </a:r>
            <a:r>
              <a:rPr lang="hr-HR" sz="2400" dirty="0" smtClean="0">
                <a:latin typeface="Cambria" panose="02040503050406030204" pitchFamily="18" charset="0"/>
              </a:rPr>
              <a:t>redmeti </a:t>
            </a:r>
            <a:r>
              <a:rPr lang="hr-HR" sz="2400" dirty="0">
                <a:latin typeface="Cambria" panose="02040503050406030204" pitchFamily="18" charset="0"/>
              </a:rPr>
              <a:t>koje </a:t>
            </a:r>
            <a:r>
              <a:rPr lang="hr-HR" sz="2400" dirty="0" smtClean="0">
                <a:latin typeface="Cambria" panose="02040503050406030204" pitchFamily="18" charset="0"/>
              </a:rPr>
              <a:t>učenici Vaše škole također ističu </a:t>
            </a:r>
            <a:r>
              <a:rPr lang="hr-HR" sz="2400" dirty="0">
                <a:latin typeface="Cambria" panose="02040503050406030204" pitchFamily="18" charset="0"/>
              </a:rPr>
              <a:t>kao </a:t>
            </a:r>
            <a:r>
              <a:rPr lang="hr-HR" sz="2400" dirty="0" smtClean="0">
                <a:latin typeface="Cambria" panose="02040503050406030204" pitchFamily="18" charset="0"/>
              </a:rPr>
              <a:t>one </a:t>
            </a:r>
            <a:r>
              <a:rPr lang="hr-HR" sz="2400" dirty="0">
                <a:latin typeface="Cambria" panose="02040503050406030204" pitchFamily="18" charset="0"/>
              </a:rPr>
              <a:t>koje najviše uče su: </a:t>
            </a:r>
            <a:r>
              <a:rPr lang="hr-HR" sz="2400" dirty="0" smtClean="0">
                <a:latin typeface="Cambria" panose="02040503050406030204" pitchFamily="18" charset="0"/>
              </a:rPr>
              <a:t>Geografija, Priroda, Hrvatski i Strani jezik.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1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1975449"/>
            <a:ext cx="11655552" cy="172259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OPTEREĆENOST ŠKOLSKIM OBVEZAMA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KOLIKO SE SLAŽEŠ SA SLJEDEĆIM TVRDNJAMA?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Imam previše domaćih zadaća.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 školi imam previše ispitivanja. 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Previše sam opterećen/opterećena učenjem za školu.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UOPĆE SE NE SLAŽEM – UGLAVNOM SE NE SLAŽEM – NITI SE SLAŽEM, NITI SE NE SLAŽEM– UGLAVNOM SE SLAŽEM – U POTPUNOSTI SE SLAŽEM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</a:rPr>
              <a:t>OPTEREĆENOST</a:t>
            </a:r>
            <a:endParaRPr lang="en-GB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2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OPTEREĆENOST</a:t>
            </a:r>
            <a:endParaRPr lang="en-GB" sz="2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687195"/>
              </p:ext>
            </p:extLst>
          </p:nvPr>
        </p:nvGraphicFramePr>
        <p:xfrm>
          <a:off x="579863" y="914400"/>
          <a:ext cx="11173522" cy="5620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68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OPTEREĆENOST</a:t>
            </a:r>
            <a:endParaRPr lang="en-GB" sz="22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5248" y="1485056"/>
            <a:ext cx="1148523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Oko 50% učenika 6. razreda Vaše škole se slaže da su previše opterećeni učenjem za školu, što je niži rezultat od rezultata učenika svih ispitanih škola. </a:t>
            </a:r>
            <a:endParaRPr lang="hr-HR" sz="2400" dirty="0"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Slaganje s tvrdnjom o opterećenosti ispitivanjima </a:t>
            </a:r>
            <a:r>
              <a:rPr lang="hr-HR" sz="2400" dirty="0" smtClean="0">
                <a:latin typeface="Cambria" panose="02040503050406030204" pitchFamily="18" charset="0"/>
              </a:rPr>
              <a:t>nešto je manje od slaganja učenika </a:t>
            </a:r>
            <a:r>
              <a:rPr lang="hr-HR" sz="2400" dirty="0">
                <a:latin typeface="Cambria" panose="02040503050406030204" pitchFamily="18" charset="0"/>
              </a:rPr>
              <a:t>svih ispitanih škola.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Osjećaj opterećenosti domaćim zadaćama kod učenika Vaše škole </a:t>
            </a:r>
            <a:r>
              <a:rPr lang="hr-HR" sz="2400" dirty="0" smtClean="0">
                <a:latin typeface="Cambria" panose="02040503050406030204" pitchFamily="18" charset="0"/>
              </a:rPr>
              <a:t>je na sličnoj razini kao u cjelokupnom uzorku. </a:t>
            </a:r>
            <a:endParaRPr lang="hr-HR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PERCEPCIJA RODITELJSKE UKLJUČENOSTI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60344" y="480291"/>
            <a:ext cx="11655552" cy="5624945"/>
          </a:xfrm>
        </p:spPr>
        <p:txBody>
          <a:bodyPr>
            <a:normAutofit/>
          </a:bodyPr>
          <a:lstStyle/>
          <a:p>
            <a:r>
              <a:rPr lang="hr-HR" sz="4400" dirty="0" smtClean="0">
                <a:latin typeface="Cambria" panose="02040503050406030204" pitchFamily="18" charset="0"/>
              </a:rPr>
              <a:t/>
            </a:r>
            <a:br>
              <a:rPr lang="hr-HR" sz="4400" dirty="0" smtClean="0">
                <a:latin typeface="Cambria" panose="02040503050406030204" pitchFamily="18" charset="0"/>
              </a:rPr>
            </a:br>
            <a:r>
              <a:rPr lang="hr-HR" sz="4000" dirty="0" smtClean="0">
                <a:latin typeface="Cambria" panose="02040503050406030204" pitchFamily="18" charset="0"/>
              </a:rPr>
              <a:t>KVANTITATIVNA DIONICA: 4. ISTRAŽIVAČKI VAL</a:t>
            </a:r>
            <a:r>
              <a:rPr lang="hr-HR" b="1" dirty="0" smtClean="0">
                <a:latin typeface="Cambria" panose="02040503050406030204" pitchFamily="18" charset="0"/>
              </a:rPr>
              <a:t/>
            </a:r>
            <a:br>
              <a:rPr lang="hr-HR" b="1" dirty="0" smtClean="0">
                <a:latin typeface="Cambria" panose="02040503050406030204" pitchFamily="18" charset="0"/>
              </a:rPr>
            </a:br>
            <a:r>
              <a:rPr lang="hr-HR" b="1" dirty="0">
                <a:latin typeface="Cambria" panose="02040503050406030204" pitchFamily="18" charset="0"/>
              </a:rPr>
              <a:t/>
            </a:r>
            <a:br>
              <a:rPr lang="hr-HR" b="1" dirty="0">
                <a:latin typeface="Cambria" panose="02040503050406030204" pitchFamily="18" charset="0"/>
              </a:rPr>
            </a:br>
            <a:r>
              <a:rPr lang="hr-HR" sz="3600" dirty="0" smtClean="0">
                <a:latin typeface="Cambria" panose="02040503050406030204" pitchFamily="18" charset="0"/>
              </a:rPr>
              <a:t>1090 </a:t>
            </a:r>
            <a:r>
              <a:rPr lang="hr-HR" sz="3600" dirty="0">
                <a:latin typeface="Cambria" panose="02040503050406030204" pitchFamily="18" charset="0"/>
              </a:rPr>
              <a:t>učenika </a:t>
            </a:r>
            <a:r>
              <a:rPr lang="hr-HR" sz="3600" dirty="0" smtClean="0">
                <a:latin typeface="Cambria" panose="02040503050406030204" pitchFamily="18" charset="0"/>
              </a:rPr>
              <a:t>šestih razreda</a:t>
            </a:r>
            <a:r>
              <a:rPr lang="hr-HR" sz="3600" dirty="0">
                <a:latin typeface="Cambria" panose="02040503050406030204" pitchFamily="18" charset="0"/>
              </a:rPr>
              <a:t/>
            </a:r>
            <a:br>
              <a:rPr lang="hr-HR" sz="3600" dirty="0">
                <a:latin typeface="Cambria" panose="02040503050406030204" pitchFamily="18" charset="0"/>
              </a:rPr>
            </a:br>
            <a:r>
              <a:rPr lang="hr-HR" b="1" dirty="0" smtClean="0">
                <a:latin typeface="Cambria" panose="02040503050406030204" pitchFamily="18" charset="0"/>
              </a:rPr>
              <a:t/>
            </a:r>
            <a:br>
              <a:rPr lang="hr-HR" b="1" dirty="0" smtClean="0">
                <a:latin typeface="Cambria" panose="02040503050406030204" pitchFamily="18" charset="0"/>
              </a:rPr>
            </a:br>
            <a:endParaRPr lang="hr-HR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41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877480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KAKO ČESTO SE DOGAĐA SLJEDEĆE? 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Roditelji me pitaju o tome što smo radili u školi.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Roditelji mi pomažu kod rješavanja domaće zadaće.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Kad učim, roditelji me ispituju gradivo.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Roditelji pregledavaju moje zadaće.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Roditelji me pohvaljuju kad sam dobar u školi.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Roditelji me podsjećaju da je važno učiti.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GOTOVO NIKADA – RIJETKO – PONEKAD – ČESTO – GOTOVO UVIJEK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RODITELJSKE UKLJUČENOSTI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6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RODITELJSKE UKLJUČENOSTI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449475" y="1505296"/>
            <a:ext cx="16215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GOTOVO</a:t>
            </a:r>
            <a:r>
              <a:rPr lang="en-US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hr-HR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UVIJEK</a:t>
            </a: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hr-HR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ČESTO</a:t>
            </a:r>
          </a:p>
          <a:p>
            <a:pPr algn="ctr"/>
            <a:endParaRPr lang="hr-HR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hr-HR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PONEKAD</a:t>
            </a:r>
          </a:p>
          <a:p>
            <a:pPr algn="ctr"/>
            <a:endParaRPr lang="hr-HR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hr-HR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RIJETKO</a:t>
            </a: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hr-HR" sz="1400" dirty="0" smtClean="0">
                <a:latin typeface="Cambria" panose="02040503050406030204" pitchFamily="18" charset="0"/>
                <a:ea typeface="Cambria" panose="02040503050406030204" pitchFamily="18" charset="0"/>
              </a:rPr>
              <a:t>GOTOVO NIKAD</a:t>
            </a:r>
          </a:p>
          <a:p>
            <a:pPr algn="ctr"/>
            <a:endParaRPr lang="hr-HR" sz="1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en-US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074097"/>
              </p:ext>
            </p:extLst>
          </p:nvPr>
        </p:nvGraphicFramePr>
        <p:xfrm>
          <a:off x="1899138" y="852854"/>
          <a:ext cx="9926515" cy="553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2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RODITELJSKE UKLJUČENOSTI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5248" y="1485056"/>
            <a:ext cx="11467652" cy="3702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Učenici Vaše škole najviše </a:t>
            </a: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izvještavaju o interesu roditelja za dnevne aktivnosti u školi, roditeljskom podsjećanju na važnost učenja i o pohvalama.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  <a:ea typeface="Cambria" panose="02040503050406030204" pitchFamily="18" charset="0"/>
              </a:rPr>
              <a:t>Značajno rjeđima procjenjuju aktivnu uključenost roditelja u pregledavanje i rješavanje domaćih zadaća te ispitivanje nastavnog sadržaja u procesu učenja.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 odnosu na cjelokupni uzorak, prosječne procjene učenika Vaše škole govore o nešto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manjoj roditeljskoj uključenosti u svim elementima.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hr-HR" sz="24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8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ZADOVOLJSTVO ASPEKTIMA ŽIVOTA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06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KAKO SE, OPĆENITO GLEDANO, OSJEĆAŠ U VEZI? 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školskoga uspjeha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 prijateljima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Odnosa sa članovima obitelji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Tvojega života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endParaRPr lang="hr-HR" sz="2000" b="1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SAM NEZADOVOLJAN – NEZADOVOLJAN SAM – NITI SAM NEZADOVOLJAN, NITI ZADOVOLJAN – ZADOVOLJAN SAM – IZRAZITO SAM ZADOVOLJAN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683657"/>
            <a:ext cx="228697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IZRAZITO 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NEZADOVOLJAN, </a:t>
            </a:r>
            <a:endParaRPr lang="hr-HR" sz="12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NITI ZADOVOLJAN</a:t>
            </a:r>
          </a:p>
          <a:p>
            <a:pPr algn="ctr">
              <a:lnSpc>
                <a:spcPct val="150000"/>
              </a:lnSpc>
              <a:spcBef>
                <a:spcPts val="36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 SAM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  <a:defRPr/>
            </a:pP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IZRAZITO </a:t>
            </a:r>
            <a:r>
              <a:rPr lang="hr-HR" sz="1200" dirty="0">
                <a:solidFill>
                  <a:prstClr val="black"/>
                </a:solidFill>
                <a:latin typeface="Cambria" panose="02040503050406030204" pitchFamily="18" charset="0"/>
              </a:rPr>
              <a:t>SAM </a:t>
            </a:r>
            <a:r>
              <a:rPr lang="hr-HR" sz="12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NEZADOVOLJAN</a:t>
            </a:r>
            <a:endParaRPr lang="hr-HR" sz="12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765502"/>
              </p:ext>
            </p:extLst>
          </p:nvPr>
        </p:nvGraphicFramePr>
        <p:xfrm>
          <a:off x="2313545" y="1159727"/>
          <a:ext cx="9662865" cy="4740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12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248" y="1485056"/>
            <a:ext cx="117572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Prosječne procjene učenika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6.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razreda Vaše škole o zadovoljstvu različitim aspektima života pokazuju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najviše vrijednosti za „zadovoljstvo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odnosima sa članovima obitelji’’. 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latin typeface="Cambria" panose="02040503050406030204" pitchFamily="18" charset="0"/>
              </a:rPr>
              <a:t>Najniža prosječna procjena dobivena je za </a:t>
            </a:r>
            <a:r>
              <a:rPr lang="hr-HR" sz="2400" dirty="0" smtClean="0">
                <a:latin typeface="Cambria" panose="02040503050406030204" pitchFamily="18" charset="0"/>
              </a:rPr>
              <a:t>„zadovoljstvo školskim </a:t>
            </a:r>
            <a:r>
              <a:rPr lang="hr-HR" sz="2400" dirty="0">
                <a:latin typeface="Cambria" panose="02040503050406030204" pitchFamily="18" charset="0"/>
              </a:rPr>
              <a:t>uspjehom”, ali je i ona približna odgovoru „zadovoljan </a:t>
            </a:r>
            <a:r>
              <a:rPr lang="hr-HR" sz="2400" dirty="0" smtClean="0">
                <a:latin typeface="Cambria" panose="02040503050406030204" pitchFamily="18" charset="0"/>
              </a:rPr>
              <a:t>sam”.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Prosječne procjene zadovoljstva različitim aspektima života učenika 6. </a:t>
            </a:r>
            <a:r>
              <a:rPr lang="hr-HR" sz="2400" dirty="0">
                <a:latin typeface="Cambria" panose="02040503050406030204" pitchFamily="18" charset="0"/>
              </a:rPr>
              <a:t>razreda Vaše škole </a:t>
            </a:r>
            <a:r>
              <a:rPr lang="hr-HR" sz="2400" dirty="0" smtClean="0">
                <a:latin typeface="Cambria" panose="02040503050406030204" pitchFamily="18" charset="0"/>
              </a:rPr>
              <a:t>slične su ili nešto niže od procjena učenika </a:t>
            </a:r>
            <a:r>
              <a:rPr lang="hr-HR" sz="2400" dirty="0">
                <a:latin typeface="Cambria" panose="02040503050406030204" pitchFamily="18" charset="0"/>
              </a:rPr>
              <a:t>svih ispitanih zagrebačkih škola.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ZADOVOLJSTVO ASPEKTIMA ŽIVOTA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MATERIJALISTIČKA ORIJENTACIJA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06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Smatraš li važnim posjedovati skupe stvari?</a:t>
            </a:r>
            <a:endParaRPr lang="hr-HR" sz="2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Čini li te kupovina skupih stvari sretnim?</a:t>
            </a:r>
            <a:r>
              <a:rPr lang="hr-HR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hr-HR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Sviđaju </a:t>
            </a:r>
            <a:r>
              <a:rPr lang="hr-HR" sz="2000" b="1" dirty="0">
                <a:latin typeface="Cambria" panose="02040503050406030204" pitchFamily="18" charset="0"/>
                <a:ea typeface="Cambria" panose="02040503050406030204" pitchFamily="18" charset="0"/>
              </a:rPr>
              <a:t>li ti se više djeca koja imaju skupe stvari od ostale djece</a:t>
            </a: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  <a:r>
              <a:rPr lang="hr-HR" sz="20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hr-HR" sz="20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Bi </a:t>
            </a:r>
            <a:r>
              <a:rPr lang="hr-HR" sz="2000" b="1" dirty="0">
                <a:latin typeface="Cambria" panose="02040503050406030204" pitchFamily="18" charset="0"/>
                <a:ea typeface="Cambria" panose="02040503050406030204" pitchFamily="18" charset="0"/>
              </a:rPr>
              <a:t>li bio sretniji/a da imaš više skupe odjeće i obuće</a:t>
            </a: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?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Smatraš li važnim imati stvari skupih marki (</a:t>
            </a:r>
            <a:r>
              <a:rPr lang="hr-HR" sz="2000" b="1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brendova</a:t>
            </a: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)?</a:t>
            </a:r>
          </a:p>
          <a:p>
            <a:pPr marL="34290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b="1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Sviđaju li ti se više djeca koja imaju puno stvari od ostale djece?</a:t>
            </a:r>
            <a:endParaRPr lang="hr-HR" sz="2000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</a:t>
            </a: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ODGOVORI SU BILI:</a:t>
            </a:r>
          </a:p>
          <a:p>
            <a:pPr>
              <a:lnSpc>
                <a:spcPct val="150000"/>
              </a:lnSpc>
              <a:defRPr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NE, uopće ne – NE, ne baš – DA, u manjoj mjeri – DA, izrazito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MATERIJALISTIČKA ORIJENTACIJA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6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MATERIJALISTIČKA ORIJENTACIJA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7675"/>
              </p:ext>
            </p:extLst>
          </p:nvPr>
        </p:nvGraphicFramePr>
        <p:xfrm>
          <a:off x="1927274" y="710805"/>
          <a:ext cx="10002130" cy="5901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6858" y="1502688"/>
            <a:ext cx="11967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DA, I</a:t>
            </a:r>
            <a:r>
              <a:rPr lang="hr-HR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ZRAZITO</a:t>
            </a: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hr-HR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DA, U MANJOJ MJERI</a:t>
            </a: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hr-HR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NE, NE BAŠ</a:t>
            </a: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hr-HR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NE, UOPĆE NE</a:t>
            </a:r>
          </a:p>
          <a:p>
            <a:endParaRPr lang="hr-HR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41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117" y="529457"/>
            <a:ext cx="11841960" cy="573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latin typeface="Cambria" panose="02040503050406030204" pitchFamily="18" charset="0"/>
              </a:rPr>
              <a:t>TEMATSKE CJELINE IZVJEŠĆA O REZULTATIMA ČETVRTOG ISTRAŽIVAČKOG VALA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r-HR" sz="2000" b="1" dirty="0" smtClean="0">
              <a:latin typeface="Cambria" panose="020405030504060302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hr-HR" sz="2000" b="1" dirty="0" smtClean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Percepcija školskog okruženja</a:t>
            </a:r>
            <a:endParaRPr lang="hr-HR" sz="2000" dirty="0">
              <a:latin typeface="Cambria" panose="020405030504060302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Koji su ti najbolji nastavnici? – četiri najviše procjene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Koliko ti dobro ide pojedini predmet? – </a:t>
            </a:r>
            <a:r>
              <a:rPr lang="hr-HR" sz="2000" dirty="0" err="1">
                <a:latin typeface="Cambria" panose="02040503050406030204" pitchFamily="18" charset="0"/>
              </a:rPr>
              <a:t>Samoefikasnost</a:t>
            </a:r>
            <a:r>
              <a:rPr lang="hr-HR" sz="2000" dirty="0">
                <a:latin typeface="Cambria" panose="02040503050406030204" pitchFamily="18" charset="0"/>
              </a:rPr>
              <a:t> u predmetima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Redovitost </a:t>
            </a:r>
            <a:r>
              <a:rPr lang="hr-HR" sz="2000" dirty="0">
                <a:latin typeface="Cambria" panose="02040503050406030204" pitchFamily="18" charset="0"/>
              </a:rPr>
              <a:t>učenja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Predmet koji najviše uče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Opterećenost školskim obvezama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>
                <a:latin typeface="Cambria" panose="02040503050406030204" pitchFamily="18" charset="0"/>
              </a:rPr>
              <a:t>Percepcija roditeljske </a:t>
            </a:r>
            <a:r>
              <a:rPr lang="hr-HR" sz="2000" dirty="0" smtClean="0">
                <a:latin typeface="Cambria" panose="02040503050406030204" pitchFamily="18" charset="0"/>
              </a:rPr>
              <a:t>uključenosti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Kako </a:t>
            </a:r>
            <a:r>
              <a:rPr lang="hr-HR" sz="2000" dirty="0">
                <a:latin typeface="Cambria" panose="02040503050406030204" pitchFamily="18" charset="0"/>
              </a:rPr>
              <a:t>se osjećaš? – Zadovoljstvo aspektima </a:t>
            </a:r>
            <a:r>
              <a:rPr lang="hr-HR" sz="2000" dirty="0" smtClean="0">
                <a:latin typeface="Cambria" panose="02040503050406030204" pitchFamily="18" charset="0"/>
              </a:rPr>
              <a:t>života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hr-HR" sz="2000" dirty="0" smtClean="0">
                <a:latin typeface="Cambria" panose="02040503050406030204" pitchFamily="18" charset="0"/>
              </a:rPr>
              <a:t>Materijalistička orijentacija 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hr-HR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MATERIJALISTIČKA ORIJENTACIJA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062" y="1434630"/>
            <a:ext cx="117572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Rezultati učenika Vaše škole, ali i cjelokupnog uzorka učenika o materijalističkoj orijentaciji pokazuju da takva orijentacija nije izrazita. </a:t>
            </a:r>
            <a:endParaRPr lang="hr-HR" sz="24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Najviše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slaganje učenici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Vaše škole iskazuju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na pitanju „Čini li te kupovina skupih stvari sretnim?”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Prosječno slaganje učenika Vaše škole s pitanjima o materijalističkoj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orijentaciji nešto je više od slaganja učenika svih ispitanih škola, što govori o nešto većoj materijalističkoj orijentaciji učenika Vaše škole. Razlika nije opažena u odgovorima jedino na pitanju „Smatraš li važnim posjedovati skupe stvari?”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9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33170" y="1975449"/>
            <a:ext cx="11655552" cy="172259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PERCEPCIJA ŠKOLSKOG OKRUŽENJA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51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991" y="1053326"/>
            <a:ext cx="118419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 SU PITANI: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	</a:t>
            </a: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KOJU BI OCJENU DAO/DALA…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Učenicima tvojega razreda?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Nastavnicima tvoje škole?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Učenicima tvoje škole?</a:t>
            </a:r>
          </a:p>
          <a:p>
            <a:pPr marL="4000500" lvl="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Školi u cjelini?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0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hr-HR" sz="20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PONUĐENI ODGOVORI SU BILI:</a:t>
            </a:r>
          </a:p>
          <a:p>
            <a:pPr>
              <a:lnSpc>
                <a:spcPct val="150000"/>
              </a:lnSpc>
            </a:pPr>
            <a:endParaRPr lang="hr-HR" sz="2000" dirty="0" smtClean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hr-HR" sz="20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 – DOVOLJAN – DOBAR – VRLO DOBAR - IZVRSTAN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1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991" y="1765408"/>
            <a:ext cx="1420448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IZVRSTAN</a:t>
            </a:r>
          </a:p>
          <a:p>
            <a:pPr algn="ctr">
              <a:lnSpc>
                <a:spcPct val="150000"/>
              </a:lnSpc>
              <a:spcBef>
                <a:spcPts val="52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VRLO DOBAR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DOBAR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DOVOLJAN</a:t>
            </a:r>
          </a:p>
          <a:p>
            <a:pPr algn="ctr">
              <a:lnSpc>
                <a:spcPct val="150000"/>
              </a:lnSpc>
              <a:spcBef>
                <a:spcPts val="5400"/>
              </a:spcBef>
            </a:pPr>
            <a:r>
              <a:rPr lang="hr-HR" sz="1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NEDOVOLJAN</a:t>
            </a:r>
            <a:endParaRPr lang="hr-HR" sz="1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6400857"/>
              </p:ext>
            </p:extLst>
          </p:nvPr>
        </p:nvGraphicFramePr>
        <p:xfrm>
          <a:off x="2130957" y="1382751"/>
          <a:ext cx="9421896" cy="5050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2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04800" y="1484313"/>
            <a:ext cx="1175702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2E75B6"/>
              </a:buClr>
              <a:buFont typeface="Wingdings" panose="05000000000000000000" pitchFamily="2" charset="2"/>
              <a:buChar char="§"/>
            </a:pPr>
            <a:endParaRPr lang="hr-HR" altLang="en-US" sz="24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991" y="279918"/>
            <a:ext cx="11415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b="1" dirty="0" smtClean="0">
                <a:solidFill>
                  <a:srgbClr val="5B9BD5">
                    <a:lumMod val="75000"/>
                  </a:srgbClr>
                </a:solidFill>
              </a:rPr>
              <a:t>PERCEPCIJA ŠKOLSKOGA OKRUŽENJA</a:t>
            </a:r>
            <a:endParaRPr lang="en-GB" sz="2200" b="1" dirty="0">
              <a:solidFill>
                <a:srgbClr val="5B9BD5">
                  <a:lumMod val="75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613" y="1246855"/>
            <a:ext cx="1139794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Prosječne procjene učenika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6.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razreda Vaše škole o percepciji školskog okruženja pokazuju 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najviše vrijednosti za „nastavnike </a:t>
            </a:r>
            <a:r>
              <a:rPr lang="hr-HR" sz="2400" dirty="0">
                <a:solidFill>
                  <a:prstClr val="black"/>
                </a:solidFill>
                <a:latin typeface="Cambria" panose="02040503050406030204" pitchFamily="18" charset="0"/>
              </a:rPr>
              <a:t>tvoje škole</a:t>
            </a: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’’.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latin typeface="Cambria" panose="02040503050406030204" pitchFamily="18" charset="0"/>
              </a:rPr>
              <a:t>Najniža prosječna procjena ostvarena je za „učenike tvoje škole’’.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5B9BD5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hr-HR" sz="2400" dirty="0" smtClean="0">
                <a:solidFill>
                  <a:prstClr val="black"/>
                </a:solidFill>
                <a:latin typeface="Cambria" panose="02040503050406030204" pitchFamily="18" charset="0"/>
              </a:rPr>
              <a:t>Procjene učenika Vaše škole uglavnom ne odstupaju znatno od procjena učenika svih ispitanih zagrebačkih škola. Nešto nižu procjenu učenici Vaše škole daju učenicima, a višu nastavnicima škole. </a:t>
            </a:r>
            <a:endParaRPr lang="hr-HR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8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262831" y="2303584"/>
            <a:ext cx="11655552" cy="1728567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Cambria" panose="02040503050406030204" pitchFamily="18" charset="0"/>
              </a:rPr>
              <a:t>PROCJENA NASTAVNIKA</a:t>
            </a:r>
            <a:endParaRPr lang="hr-HR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1162</Words>
  <Application>Microsoft Office PowerPoint</Application>
  <PresentationFormat>Prilagođeno</PresentationFormat>
  <Paragraphs>271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40</vt:i4>
      </vt:variant>
    </vt:vector>
  </HeadingPairs>
  <TitlesOfParts>
    <vt:vector size="41" baseType="lpstr">
      <vt:lpstr>Office Theme</vt:lpstr>
      <vt:lpstr>IZVJEŠĆE ZA ŠKOLE</vt:lpstr>
      <vt:lpstr>UVODNO O ISTRAŽIVANJU</vt:lpstr>
      <vt:lpstr> KVANTITATIVNA DIONICA: 4. ISTRAŽIVAČKI VAL  1090 učenika šestih razreda  </vt:lpstr>
      <vt:lpstr>PowerPointova prezentacija</vt:lpstr>
      <vt:lpstr>PERCEPCIJA ŠKOLSKOG OKRUŽENJA</vt:lpstr>
      <vt:lpstr>PowerPointova prezentacija</vt:lpstr>
      <vt:lpstr>PowerPointova prezentacija</vt:lpstr>
      <vt:lpstr>PowerPointova prezentacija</vt:lpstr>
      <vt:lpstr>PROCJENA NASTAVNIKA</vt:lpstr>
      <vt:lpstr>PowerPointova prezentacija</vt:lpstr>
      <vt:lpstr>PowerPointova prezentacija</vt:lpstr>
      <vt:lpstr>SAMOEFIKASNOST U PREDMETIMA</vt:lpstr>
      <vt:lpstr>PowerPointova prezentacija</vt:lpstr>
      <vt:lpstr>PowerPointova prezentacija</vt:lpstr>
      <vt:lpstr>PowerPointova prezentacija</vt:lpstr>
      <vt:lpstr>REDOVITOST UČENJA</vt:lpstr>
      <vt:lpstr>PowerPointova prezentacija</vt:lpstr>
      <vt:lpstr>PowerPointova prezentacija</vt:lpstr>
      <vt:lpstr>PowerPointova prezentacija</vt:lpstr>
      <vt:lpstr>PowerPointova prezentacija</vt:lpstr>
      <vt:lpstr>PREDMET KOJI NAJVIŠE UČE</vt:lpstr>
      <vt:lpstr>PowerPointova prezentacija</vt:lpstr>
      <vt:lpstr>PowerPointova prezentacija</vt:lpstr>
      <vt:lpstr>PowerPointova prezentacija</vt:lpstr>
      <vt:lpstr>OPTEREĆENOST ŠKOLSKIM OBVEZAMA</vt:lpstr>
      <vt:lpstr>PowerPointova prezentacija</vt:lpstr>
      <vt:lpstr>PowerPointova prezentacija</vt:lpstr>
      <vt:lpstr>PowerPointova prezentacija</vt:lpstr>
      <vt:lpstr>PERCEPCIJA RODITELJSKE UKLJUČENOSTI</vt:lpstr>
      <vt:lpstr>PowerPointova prezentacija</vt:lpstr>
      <vt:lpstr>PowerPointova prezentacija</vt:lpstr>
      <vt:lpstr>PowerPointova prezentacija</vt:lpstr>
      <vt:lpstr>ZADOVOLJSTVO ASPEKTIMA ŽIVOTA</vt:lpstr>
      <vt:lpstr>PowerPointova prezentacija</vt:lpstr>
      <vt:lpstr>PowerPointova prezentacija</vt:lpstr>
      <vt:lpstr>PowerPointova prezentacija</vt:lpstr>
      <vt:lpstr>MATERIJALISTIČKA ORIJENTACIJA</vt:lpstr>
      <vt:lpstr>PowerPointova prezentacija</vt:lpstr>
      <vt:lpstr>PowerPointova prezentacija</vt:lpstr>
      <vt:lpstr>PowerPointova prezentacija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PRELIMINARNI REZULTATI</dc:title>
  <dc:creator>ZRINKA</dc:creator>
  <cp:lastModifiedBy>Pedagog</cp:lastModifiedBy>
  <cp:revision>302</cp:revision>
  <cp:lastPrinted>2019-12-04T17:06:54Z</cp:lastPrinted>
  <dcterms:created xsi:type="dcterms:W3CDTF">2017-12-31T14:54:12Z</dcterms:created>
  <dcterms:modified xsi:type="dcterms:W3CDTF">2020-06-25T11:57:12Z</dcterms:modified>
</cp:coreProperties>
</file>