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9" r:id="rId14"/>
    <p:sldId id="270" r:id="rId15"/>
    <p:sldId id="268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48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2.6.2022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2.6.2022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2.6.2022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2.6.2022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2.6.2022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2.6.2022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2.6.2022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2.6.2022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2.6.2022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2.6.2022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2.6.2022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2.6.2022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rmAutofit fontScale="90000"/>
          </a:bodyPr>
          <a:lstStyle/>
          <a:p>
            <a:r>
              <a:rPr lang="hr-HR" dirty="0"/>
              <a:t>Pedagoška dokumentacija: Praćenje darovitih učenika</a:t>
            </a:r>
            <a:br>
              <a:rPr lang="hr-HR" dirty="0"/>
            </a:br>
            <a:r>
              <a:rPr lang="hr-HR" dirty="0" smtClean="0"/>
              <a:t>- za učitelje OŠ </a:t>
            </a:r>
            <a:r>
              <a:rPr lang="hr-HR" dirty="0" err="1" smtClean="0"/>
              <a:t>Trnsko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Biljana </a:t>
            </a:r>
            <a:r>
              <a:rPr lang="hr-HR" dirty="0" err="1"/>
              <a:t>M</a:t>
            </a:r>
            <a:r>
              <a:rPr lang="hr-HR" dirty="0" err="1" smtClean="0"/>
              <a:t>anin</a:t>
            </a:r>
            <a:r>
              <a:rPr lang="hr-HR" dirty="0" smtClean="0"/>
              <a:t>, dipl. pedagog, savjetnik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8293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u="sng" dirty="0" smtClean="0"/>
              <a:t>Lista praćenja darovitog učenika</a:t>
            </a:r>
            <a:endParaRPr lang="hr-HR" b="1" u="sng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 smtClean="0"/>
              <a:t>Osnovna škola:</a:t>
            </a:r>
          </a:p>
          <a:p>
            <a:pPr marL="0" indent="0">
              <a:buNone/>
            </a:pPr>
            <a:r>
              <a:rPr lang="hr-HR" dirty="0" smtClean="0"/>
              <a:t>Školska godina:</a:t>
            </a:r>
          </a:p>
          <a:p>
            <a:pPr marL="0" indent="0">
              <a:buNone/>
            </a:pPr>
            <a:r>
              <a:rPr lang="hr-HR" b="1" dirty="0" smtClean="0"/>
              <a:t>OSOBNI PODATCI O UČENIKU:</a:t>
            </a:r>
          </a:p>
          <a:p>
            <a:pPr marL="0" indent="0">
              <a:buNone/>
            </a:pPr>
            <a:r>
              <a:rPr lang="hr-HR" dirty="0" smtClean="0"/>
              <a:t>Ime i prezime darovitog učenika:</a:t>
            </a:r>
          </a:p>
          <a:p>
            <a:pPr marL="0" indent="0">
              <a:buNone/>
            </a:pPr>
            <a:r>
              <a:rPr lang="hr-HR" dirty="0" smtClean="0"/>
              <a:t>Datum i mjesto rođenja:</a:t>
            </a:r>
          </a:p>
          <a:p>
            <a:pPr marL="0" indent="0">
              <a:buNone/>
            </a:pPr>
            <a:r>
              <a:rPr lang="hr-HR" dirty="0" smtClean="0"/>
              <a:t>Ime i prezime, zanimanje roditelja:</a:t>
            </a:r>
          </a:p>
          <a:p>
            <a:pPr marL="0" indent="0">
              <a:buNone/>
            </a:pPr>
            <a:r>
              <a:rPr lang="hr-HR" dirty="0" smtClean="0"/>
              <a:t>Adresa učenika:</a:t>
            </a:r>
          </a:p>
          <a:p>
            <a:pPr marL="0" indent="0">
              <a:buNone/>
            </a:pPr>
            <a:r>
              <a:rPr lang="hr-HR" dirty="0" smtClean="0"/>
              <a:t>OIB učenika:</a:t>
            </a:r>
          </a:p>
          <a:p>
            <a:pPr marL="0" indent="0">
              <a:buNone/>
            </a:pPr>
            <a:r>
              <a:rPr lang="hr-HR" dirty="0" smtClean="0"/>
              <a:t>Razredni odjel: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4449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DOKUMENTACIJA O POSTUPKU UTVRĐIVANJA DAROVITOSTI: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Instrumenti i postupci za utvrđivanje darovitosti:</a:t>
            </a:r>
          </a:p>
          <a:p>
            <a:pPr marL="0" indent="0">
              <a:buNone/>
            </a:pPr>
            <a:r>
              <a:rPr lang="hr-HR" dirty="0" smtClean="0"/>
              <a:t>naziv instrumenta, datum provođenja, identificirana darovitost, preporuka za odgojno-obrazovni rad s darovitim učenikom, stručnjaci koji su sudjelovali u utvrđivanju darovitosti učenika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76060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PROGRAMI I OBLICI RADA S DAROVITIM UČENIKOM U ŠKOLI I IZVAN ŠKOLE: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hr-HR" dirty="0" smtClean="0"/>
              <a:t>Vrsta programa rada s darovitim učenikom, predviđeni ishodi, cilj, sadržaji, oblici rada, metode rada, mentor, ustanova u kojoj se provodi program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0680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IZVJEŠĆA ŠKOLSKOG TIMA: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Datum, popis članova školskog tima, opis područja utvrđene darovitosti, opis učenikovih odgojno-obrazovnih potreba, opis mogućih otegotnih čimbenika, zaključak i preporuke</a:t>
            </a:r>
          </a:p>
          <a:p>
            <a:r>
              <a:rPr lang="hr-HR" dirty="0" smtClean="0"/>
              <a:t>Suradnja s roditeljima, razrednim i učiteljskim vijećem, kao i sa stručnjacima izvan škole koji rade s darovitim učenikom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93166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OPAŽANJA I PROCJENE DAROVITOG UČENIKA: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Praćenje rada i napredovanja darovitog učenika, osobito na kraju školske godine</a:t>
            </a:r>
          </a:p>
          <a:p>
            <a:r>
              <a:rPr lang="hr-HR" dirty="0" smtClean="0"/>
              <a:t>Preporuke za daljnji rad s darovitim učenikom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73109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DOKUMENTACIJA O PRAĆENJU RAZVOJA I POSTIGNUĆA DAROVITOG UČENIKA: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hr-HR" dirty="0" smtClean="0"/>
              <a:t>Izvješća, svjedodžbe, rezultati </a:t>
            </a:r>
            <a:r>
              <a:rPr lang="hr-HR" smtClean="0"/>
              <a:t>s natjecanja…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46167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V</a:t>
            </a:r>
            <a:r>
              <a:rPr lang="hr-HR" dirty="0" err="1" smtClean="0"/>
              <a:t>remenik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Trajanje radionice 45 minuta</a:t>
            </a:r>
          </a:p>
          <a:p>
            <a:r>
              <a:rPr lang="hr-HR" dirty="0" smtClean="0"/>
              <a:t>Uvod 10 minuta</a:t>
            </a:r>
          </a:p>
          <a:p>
            <a:r>
              <a:rPr lang="hr-HR" dirty="0" smtClean="0"/>
              <a:t>Vježba 25 minuta</a:t>
            </a:r>
          </a:p>
          <a:p>
            <a:r>
              <a:rPr lang="hr-HR" dirty="0" smtClean="0"/>
              <a:t>Završni dio 10 minuta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0398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10 minuta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9319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71420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Pravilnik o osnovnoškolskom odgoju i obrazovanju darovitih učenika, NN 59/1990.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38492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dirty="0" smtClean="0"/>
              <a:t>Praćenje darovitih </a:t>
            </a:r>
            <a:r>
              <a:rPr lang="hr-HR" dirty="0"/>
              <a:t>u</a:t>
            </a:r>
            <a:r>
              <a:rPr lang="hr-HR" dirty="0" smtClean="0"/>
              <a:t>čenika definira se u čl. 11., 12. i 13.</a:t>
            </a:r>
          </a:p>
          <a:p>
            <a:pPr>
              <a:buFontTx/>
              <a:buChar char="-"/>
            </a:pPr>
            <a:r>
              <a:rPr lang="hr-HR" dirty="0" smtClean="0"/>
              <a:t>Škola je dužna voditi evidenciju i dokumentaciju o darovitim učenicima i učenicima koji su završili osnovnu školu u kraćem vremenu od propisanog</a:t>
            </a:r>
          </a:p>
          <a:p>
            <a:pPr>
              <a:buFontTx/>
              <a:buChar char="-"/>
            </a:pPr>
            <a:r>
              <a:rPr lang="hr-HR" dirty="0" smtClean="0"/>
              <a:t>Organ uprave nadležan za poslove školstva vodi evidenciju darovitih učenika</a:t>
            </a:r>
          </a:p>
          <a:p>
            <a:pPr>
              <a:buFontTx/>
              <a:buChar char="-"/>
            </a:pPr>
            <a:r>
              <a:rPr lang="hr-HR" dirty="0" smtClean="0"/>
              <a:t>Podatci o usvajanju programa za darovite učenike i podatci o završavanju osnovne škole u kraćem vremenu od propisanog unose se u javne isprave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7565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Osnovna škola treba službama profesionalne orijentacije omogućiti uvid u dokumentaciju o darovitim učenicima i učenicima koji su završili osnovnu školu u kraćem vremenu od propisanog</a:t>
            </a:r>
          </a:p>
          <a:p>
            <a:pPr>
              <a:buFontTx/>
              <a:buChar char="-"/>
            </a:pPr>
            <a:r>
              <a:rPr lang="hr-HR" dirty="0" smtClean="0"/>
              <a:t>Osnovna škola će dokumentaciju o darovitim učenicima proslijediti srednjoj školi u kojoj učenik nastavlja obrazovanje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3478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Praćenje napretka i rada s darovitim učenicima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Nakon završenog postupka utvrđivanja darovitosti škola vodi evidenciju o darovitim učenicima</a:t>
            </a:r>
          </a:p>
          <a:p>
            <a:r>
              <a:rPr lang="hr-HR" dirty="0" smtClean="0"/>
              <a:t>Školski tim kontinuirano treba pratiti rad s darovitim učenikom kako bi nadograđivao kurikulum rada s darovitim učenikom</a:t>
            </a:r>
          </a:p>
          <a:p>
            <a:r>
              <a:rPr lang="hr-HR" dirty="0" smtClean="0"/>
              <a:t>O </a:t>
            </a:r>
            <a:r>
              <a:rPr lang="hr-HR" dirty="0"/>
              <a:t>radu s darovitim učenicima stručni tim (kojeg imenuje učiteljsko vijeće) treba izvještavati učiteljsko </a:t>
            </a:r>
            <a:r>
              <a:rPr lang="hr-HR" dirty="0" smtClean="0"/>
              <a:t>vijeće, po potrebi predlagati promjene oblika rada s darovitim učenikom i redovno surađivati s roditeljima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0772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Pedagoška dokumentacija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Za svakog pojedinog darovitog učenika škola vodi dokumentaciju</a:t>
            </a:r>
          </a:p>
          <a:p>
            <a:r>
              <a:rPr lang="hr-HR" dirty="0" smtClean="0"/>
              <a:t>Dokumentacija se čuva kod stručnog suradnika psihologa ili pedagoga</a:t>
            </a:r>
          </a:p>
          <a:p>
            <a:r>
              <a:rPr lang="hr-HR" dirty="0" smtClean="0"/>
              <a:t>Dosje, </a:t>
            </a:r>
            <a:r>
              <a:rPr lang="hr-HR" dirty="0" err="1" smtClean="0"/>
              <a:t>portfolio</a:t>
            </a:r>
            <a:r>
              <a:rPr lang="hr-HR" dirty="0" smtClean="0"/>
              <a:t>, mapa, </a:t>
            </a:r>
            <a:r>
              <a:rPr lang="hr-HR" dirty="0" err="1" smtClean="0"/>
              <a:t>osobnik</a:t>
            </a:r>
            <a:r>
              <a:rPr lang="hr-HR" dirty="0" smtClean="0"/>
              <a:t>, lista praćenja darovitog učenika sadrži: </a:t>
            </a:r>
          </a:p>
          <a:p>
            <a:pPr marL="514350" indent="-514350">
              <a:buAutoNum type="arabicPeriod"/>
            </a:pPr>
            <a:r>
              <a:rPr lang="hr-HR" dirty="0"/>
              <a:t>O</a:t>
            </a:r>
            <a:r>
              <a:rPr lang="hr-HR" dirty="0" smtClean="0"/>
              <a:t>sobne podatke o učeniku</a:t>
            </a:r>
          </a:p>
          <a:p>
            <a:pPr marL="514350" indent="-514350">
              <a:buAutoNum type="arabicPeriod"/>
            </a:pPr>
            <a:r>
              <a:rPr lang="hr-HR" dirty="0" smtClean="0"/>
              <a:t>Dokumentaciju značajnu za odgojno-obrazovni proces darovitog učenika</a:t>
            </a:r>
          </a:p>
          <a:p>
            <a:pPr marL="514350" indent="-514350">
              <a:buAutoNum type="arabicPeriod"/>
            </a:pPr>
            <a:r>
              <a:rPr lang="hr-HR" dirty="0" smtClean="0"/>
              <a:t>Dokumentaciju o postupku utvrđivanja darovitosti</a:t>
            </a:r>
          </a:p>
          <a:p>
            <a:pPr marL="514350" indent="-514350">
              <a:buAutoNum type="arabicPeriod"/>
            </a:pPr>
            <a:r>
              <a:rPr lang="hr-HR" dirty="0" smtClean="0"/>
              <a:t>Dokumentaciju o praćenju razvoja i postignuća darovitog učenika</a:t>
            </a:r>
          </a:p>
          <a:p>
            <a:pPr marL="514350" indent="-514350">
              <a:buAutoNum type="arabicPeriod"/>
            </a:pPr>
            <a:r>
              <a:rPr lang="hr-HR" dirty="0" smtClean="0"/>
              <a:t>Programe i oblike rada s darovitim učenikom u školi i izvan nje</a:t>
            </a:r>
          </a:p>
          <a:p>
            <a:pPr marL="514350" indent="-514350">
              <a:buAutoNum type="arabicPeriod"/>
            </a:pPr>
            <a:r>
              <a:rPr lang="hr-HR" dirty="0" smtClean="0"/>
              <a:t>Izvješća školskog tima</a:t>
            </a:r>
          </a:p>
          <a:p>
            <a:pPr marL="514350" indent="-514350">
              <a:buAutoNum type="arabicPeriod"/>
            </a:pPr>
            <a:r>
              <a:rPr lang="hr-HR" dirty="0" smtClean="0"/>
              <a:t>Opažanja i procjene darovitog učenika</a:t>
            </a:r>
          </a:p>
          <a:p>
            <a:pPr marL="514350" indent="-514350"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3267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Vježba: Izrada liste praćenja darovitog učenika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Trajanje 25 minuta</a:t>
            </a:r>
          </a:p>
          <a:p>
            <a:r>
              <a:rPr lang="hr-HR" dirty="0" smtClean="0"/>
              <a:t>Preporuka: zbog sadržaja radionice sudionici neka budu stručni suradnici iz osnovnih škola</a:t>
            </a:r>
          </a:p>
          <a:p>
            <a:r>
              <a:rPr lang="hr-HR" dirty="0" smtClean="0"/>
              <a:t>Podjela u sudionika radionice u skupine</a:t>
            </a:r>
          </a:p>
          <a:p>
            <a:r>
              <a:rPr lang="hr-HR" dirty="0" smtClean="0"/>
              <a:t>Izabrati glasnogovornika skupine</a:t>
            </a:r>
          </a:p>
          <a:p>
            <a:r>
              <a:rPr lang="hr-HR" dirty="0" smtClean="0"/>
              <a:t>Zadatak: na plakatu napisati sastavnice liste praćenja darovitog učenika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61580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Završni dio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Trajanje 10 minuta</a:t>
            </a:r>
          </a:p>
          <a:p>
            <a:r>
              <a:rPr lang="hr-HR" dirty="0" smtClean="0"/>
              <a:t>Glasnogovornik svake skupine čita sastavnice liste praćenja koje je navela njegova skupina</a:t>
            </a:r>
          </a:p>
          <a:p>
            <a:r>
              <a:rPr lang="hr-HR" dirty="0" smtClean="0"/>
              <a:t>Voditelji radionice zapisuju na posebnom plakatu sastavnice koje je svaka skupina navela, na način da ne zapisuje sastavnice koje se ponavljaju</a:t>
            </a:r>
          </a:p>
          <a:p>
            <a:r>
              <a:rPr lang="hr-HR" dirty="0" smtClean="0"/>
              <a:t>Voditelj na kraju radionice prikaže na slajdu svoj prijedlog liste praćenja darovitog učenika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4662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604</Words>
  <Application>Microsoft Office PowerPoint</Application>
  <PresentationFormat>Prikaz na zaslonu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Office tema</vt:lpstr>
      <vt:lpstr>Pedagoška dokumentacija: Praćenje darovitih učenika - za učitelje OŠ Trnsko</vt:lpstr>
      <vt:lpstr>Vremenik</vt:lpstr>
      <vt:lpstr>UVOD</vt:lpstr>
      <vt:lpstr>Pravilnik o osnovnoškolskom odgoju i obrazovanju darovitih učenika, NN 59/1990.</vt:lpstr>
      <vt:lpstr>PowerPointova prezentacija</vt:lpstr>
      <vt:lpstr>Praćenje napretka i rada s darovitim učenicima</vt:lpstr>
      <vt:lpstr>Pedagoška dokumentacija</vt:lpstr>
      <vt:lpstr>Vježba: Izrada liste praćenja darovitog učenika</vt:lpstr>
      <vt:lpstr>Završni dio</vt:lpstr>
      <vt:lpstr>Lista praćenja darovitog učenika</vt:lpstr>
      <vt:lpstr>DOKUMENTACIJA O POSTUPKU UTVRĐIVANJA DAROVITOSTI:</vt:lpstr>
      <vt:lpstr>PROGRAMI I OBLICI RADA S DAROVITIM UČENIKOM U ŠKOLI I IZVAN ŠKOLE:</vt:lpstr>
      <vt:lpstr>IZVJEŠĆA ŠKOLSKOG TIMA:</vt:lpstr>
      <vt:lpstr>OPAŽANJA I PROCJENE DAROVITOG UČENIKA:</vt:lpstr>
      <vt:lpstr>DOKUMENTACIJA O PRAĆENJU RAZVOJA I POSTIGNUĆA DAROVITOG UČENIKA: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Pedagoška radionica</dc:title>
  <dc:creator>Biba</dc:creator>
  <cp:lastModifiedBy>Pedagog</cp:lastModifiedBy>
  <cp:revision>11</cp:revision>
  <dcterms:created xsi:type="dcterms:W3CDTF">2014-08-09T16:06:28Z</dcterms:created>
  <dcterms:modified xsi:type="dcterms:W3CDTF">2022-06-02T18:06:15Z</dcterms:modified>
</cp:coreProperties>
</file>