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3"/>
  </p:sldMasterIdLst>
  <p:notesMasterIdLst>
    <p:notesMasterId r:id="rId14"/>
  </p:notesMasterIdLst>
  <p:sldIdLst>
    <p:sldId id="269" r:id="rId4"/>
    <p:sldId id="256" r:id="rId5"/>
    <p:sldId id="270" r:id="rId6"/>
    <p:sldId id="273" r:id="rId7"/>
    <p:sldId id="275" r:id="rId8"/>
    <p:sldId id="261" r:id="rId9"/>
    <p:sldId id="263" r:id="rId10"/>
    <p:sldId id="262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23" autoAdjust="0"/>
  </p:normalViewPr>
  <p:slideViewPr>
    <p:cSldViewPr>
      <p:cViewPr>
        <p:scale>
          <a:sx n="100" d="100"/>
          <a:sy n="100" d="100"/>
        </p:scale>
        <p:origin x="-1104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="" xmlns:a16="http://schemas.microsoft.com/office/drawing/2014/main" id="{60FB98F6-3AB0-48FE-89BA-27D8248360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8131" name="Rectangle 3">
            <a:extLst>
              <a:ext uri="{FF2B5EF4-FFF2-40B4-BE49-F238E27FC236}">
                <a16:creationId xmlns="" xmlns:a16="http://schemas.microsoft.com/office/drawing/2014/main" id="{C27D8F66-7C88-4D36-B4B0-63ECC7AC4EA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88E5B66C-B8E2-4028-B023-1AC6CF5B7D8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="" xmlns:a16="http://schemas.microsoft.com/office/drawing/2014/main" id="{7B842163-79AD-45C7-B9AA-457E30C776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noProof="0"/>
              <a:t>Kliknite da biste uredili stilove teksta matrice</a:t>
            </a:r>
          </a:p>
          <a:p>
            <a:pPr lvl="1"/>
            <a:r>
              <a:rPr lang="en-US" altLang="sr-Latn-RS" noProof="0"/>
              <a:t>Druga razina</a:t>
            </a:r>
          </a:p>
          <a:p>
            <a:pPr lvl="2"/>
            <a:r>
              <a:rPr lang="en-US" altLang="sr-Latn-RS" noProof="0"/>
              <a:t>Treća razina</a:t>
            </a:r>
          </a:p>
          <a:p>
            <a:pPr lvl="3"/>
            <a:r>
              <a:rPr lang="en-US" altLang="sr-Latn-RS" noProof="0"/>
              <a:t>Četvrta razina</a:t>
            </a:r>
          </a:p>
          <a:p>
            <a:pPr lvl="4"/>
            <a:r>
              <a:rPr lang="en-US" altLang="sr-Latn-RS" noProof="0"/>
              <a:t>Peta razina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="" xmlns:a16="http://schemas.microsoft.com/office/drawing/2014/main" id="{238B0945-F9D5-459B-848A-4571B227C07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8135" name="Rectangle 7">
            <a:extLst>
              <a:ext uri="{FF2B5EF4-FFF2-40B4-BE49-F238E27FC236}">
                <a16:creationId xmlns="" xmlns:a16="http://schemas.microsoft.com/office/drawing/2014/main" id="{93E9803C-8F08-4662-89DC-A881F29B24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A2FF925-6004-4E55-BD3E-2915105674D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57001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="" xmlns:a16="http://schemas.microsoft.com/office/drawing/2014/main" id="{1203C0A0-13CD-4CC6-BAC3-251DF3290D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3B0E03-73EF-47CD-9775-F9E891F6EABF}" type="slidenum">
              <a:rPr lang="en-US" altLang="sr-Latn-RS"/>
              <a:pPr>
                <a:spcBef>
                  <a:spcPct val="0"/>
                </a:spcBef>
              </a:pPr>
              <a:t>1</a:t>
            </a:fld>
            <a:endParaRPr lang="en-US" altLang="sr-Latn-RS"/>
          </a:p>
        </p:txBody>
      </p:sp>
      <p:sp>
        <p:nvSpPr>
          <p:cNvPr id="14339" name="Rectangle 2">
            <a:extLst>
              <a:ext uri="{FF2B5EF4-FFF2-40B4-BE49-F238E27FC236}">
                <a16:creationId xmlns="" xmlns:a16="http://schemas.microsoft.com/office/drawing/2014/main" id="{4DE5BD4B-0937-46F0-B17A-49F0A8EAC6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="" xmlns:a16="http://schemas.microsoft.com/office/drawing/2014/main" id="{67245CC4-D697-4FC7-814F-244BACE4A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="" xmlns:a16="http://schemas.microsoft.com/office/drawing/2014/main" id="{87E40AF6-263B-4D4F-8418-5007B770AC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41BEB9-6216-4DD2-B2B3-D93B3356BB39}" type="slidenum">
              <a:rPr lang="en-US" altLang="sr-Latn-RS"/>
              <a:pPr>
                <a:spcBef>
                  <a:spcPct val="0"/>
                </a:spcBef>
              </a:pPr>
              <a:t>2</a:t>
            </a:fld>
            <a:endParaRPr lang="en-US" altLang="sr-Latn-RS"/>
          </a:p>
        </p:txBody>
      </p:sp>
      <p:sp>
        <p:nvSpPr>
          <p:cNvPr id="15363" name="Rectangle 2">
            <a:extLst>
              <a:ext uri="{FF2B5EF4-FFF2-40B4-BE49-F238E27FC236}">
                <a16:creationId xmlns="" xmlns:a16="http://schemas.microsoft.com/office/drawing/2014/main" id="{F514B7A5-375C-4081-8F82-A21FDF687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="" xmlns:a16="http://schemas.microsoft.com/office/drawing/2014/main" id="{69D49F7A-9914-48BF-A1DF-7B538F066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="" xmlns:a16="http://schemas.microsoft.com/office/drawing/2014/main" id="{73DC7E0A-7E38-4101-8B8A-7DC17F9DE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81D64B-0EA6-47F6-969F-1A7C0726AB80}" type="slidenum">
              <a:rPr lang="en-US" altLang="sr-Latn-RS"/>
              <a:pPr>
                <a:spcBef>
                  <a:spcPct val="0"/>
                </a:spcBef>
              </a:pPr>
              <a:t>3</a:t>
            </a:fld>
            <a:endParaRPr lang="en-US" altLang="sr-Latn-RS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FFC2B00F-D590-4CD9-AF37-9013820008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DB26A1B9-3096-41F3-96B7-9DC5FDFDC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="" xmlns:a16="http://schemas.microsoft.com/office/drawing/2014/main" id="{38D094BB-4AD2-4F34-8CDE-552A74B1ED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D94A99-5584-475C-BB71-777A605C1D6B}" type="slidenum">
              <a:rPr lang="en-US" altLang="sr-Latn-RS"/>
              <a:pPr>
                <a:spcBef>
                  <a:spcPct val="0"/>
                </a:spcBef>
              </a:pPr>
              <a:t>4</a:t>
            </a:fld>
            <a:endParaRPr lang="en-US" altLang="sr-Latn-RS"/>
          </a:p>
        </p:txBody>
      </p:sp>
      <p:sp>
        <p:nvSpPr>
          <p:cNvPr id="17411" name="Rectangle 2">
            <a:extLst>
              <a:ext uri="{FF2B5EF4-FFF2-40B4-BE49-F238E27FC236}">
                <a16:creationId xmlns="" xmlns:a16="http://schemas.microsoft.com/office/drawing/2014/main" id="{E55DE6D8-8D4D-4893-8370-659FBE658C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="" xmlns:a16="http://schemas.microsoft.com/office/drawing/2014/main" id="{9E191B44-EA55-4ACE-8E54-A578F4B43D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="" xmlns:a16="http://schemas.microsoft.com/office/drawing/2014/main" id="{3C67D735-37AA-45D0-B395-B8EC7B763B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1745B8-62BE-4C1E-93E0-F089804FE492}" type="slidenum">
              <a:rPr lang="en-US" altLang="sr-Latn-RS"/>
              <a:pPr>
                <a:spcBef>
                  <a:spcPct val="0"/>
                </a:spcBef>
              </a:pPr>
              <a:t>6</a:t>
            </a:fld>
            <a:endParaRPr lang="en-US" altLang="sr-Latn-RS"/>
          </a:p>
        </p:txBody>
      </p:sp>
      <p:sp>
        <p:nvSpPr>
          <p:cNvPr id="18435" name="Rectangle 2">
            <a:extLst>
              <a:ext uri="{FF2B5EF4-FFF2-40B4-BE49-F238E27FC236}">
                <a16:creationId xmlns="" xmlns:a16="http://schemas.microsoft.com/office/drawing/2014/main" id="{BAA5CE43-4847-4CDF-8CAC-6036D686B7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="" xmlns:a16="http://schemas.microsoft.com/office/drawing/2014/main" id="{5E7904C8-D497-4AD7-892C-D7A3A73BE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="" xmlns:a16="http://schemas.microsoft.com/office/drawing/2014/main" id="{18688148-2012-4F7E-BF46-91FEA3B257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45D5A6-C502-4EDE-838D-68392DCBC197}" type="slidenum">
              <a:rPr lang="en-US" altLang="sr-Latn-RS"/>
              <a:pPr>
                <a:spcBef>
                  <a:spcPct val="0"/>
                </a:spcBef>
              </a:pPr>
              <a:t>7</a:t>
            </a:fld>
            <a:endParaRPr lang="en-US" altLang="sr-Latn-RS"/>
          </a:p>
        </p:txBody>
      </p:sp>
      <p:sp>
        <p:nvSpPr>
          <p:cNvPr id="19459" name="Rectangle 2">
            <a:extLst>
              <a:ext uri="{FF2B5EF4-FFF2-40B4-BE49-F238E27FC236}">
                <a16:creationId xmlns="" xmlns:a16="http://schemas.microsoft.com/office/drawing/2014/main" id="{05100E5B-BAB3-4B60-B7C3-C1ED80CC73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="" xmlns:a16="http://schemas.microsoft.com/office/drawing/2014/main" id="{D7C8A42F-2D6F-4783-BD50-73C545B63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="" xmlns:a16="http://schemas.microsoft.com/office/drawing/2014/main" id="{C8EB533E-EE50-4445-AA7F-424561DCF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4F925C-13E8-4AF6-B3CC-3E16671BDA70}" type="slidenum">
              <a:rPr lang="en-US" altLang="sr-Latn-RS"/>
              <a:pPr>
                <a:spcBef>
                  <a:spcPct val="0"/>
                </a:spcBef>
              </a:pPr>
              <a:t>8</a:t>
            </a:fld>
            <a:endParaRPr lang="en-US" altLang="sr-Latn-RS"/>
          </a:p>
        </p:txBody>
      </p:sp>
      <p:sp>
        <p:nvSpPr>
          <p:cNvPr id="20483" name="Rectangle 2">
            <a:extLst>
              <a:ext uri="{FF2B5EF4-FFF2-40B4-BE49-F238E27FC236}">
                <a16:creationId xmlns="" xmlns:a16="http://schemas.microsoft.com/office/drawing/2014/main" id="{B1920CEB-35A4-4719-AB26-4E0EEE24A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="" xmlns:a16="http://schemas.microsoft.com/office/drawing/2014/main" id="{AA1828B9-EF04-4D9F-9A79-EB7F0A53C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="" xmlns:a16="http://schemas.microsoft.com/office/drawing/2014/main" id="{0C963842-2BC9-42FA-B383-8E3A042288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FAF4F3-29B7-408B-8108-6C86FB7FD558}" type="slidenum">
              <a:rPr lang="en-US" altLang="sr-Latn-RS"/>
              <a:pPr>
                <a:spcBef>
                  <a:spcPct val="0"/>
                </a:spcBef>
              </a:pPr>
              <a:t>9</a:t>
            </a:fld>
            <a:endParaRPr lang="en-US" altLang="sr-Latn-RS"/>
          </a:p>
        </p:txBody>
      </p:sp>
      <p:sp>
        <p:nvSpPr>
          <p:cNvPr id="21507" name="Rectangle 2">
            <a:extLst>
              <a:ext uri="{FF2B5EF4-FFF2-40B4-BE49-F238E27FC236}">
                <a16:creationId xmlns="" xmlns:a16="http://schemas.microsoft.com/office/drawing/2014/main" id="{98E70408-03D5-4B9D-8E65-0447C8EBB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="" xmlns:a16="http://schemas.microsoft.com/office/drawing/2014/main" id="{A4AB5835-50A4-4BDB-B3C0-A7E4383D6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="" xmlns:a16="http://schemas.microsoft.com/office/drawing/2014/main" id="{BA87AC52-3757-4788-B952-CBCA28D8D8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6A027A-70EB-4E32-9ACC-0D545F2613AA}" type="slidenum">
              <a:rPr lang="en-US" altLang="sr-Latn-RS"/>
              <a:pPr>
                <a:spcBef>
                  <a:spcPct val="0"/>
                </a:spcBef>
              </a:pPr>
              <a:t>10</a:t>
            </a:fld>
            <a:endParaRPr lang="en-US" altLang="sr-Latn-RS"/>
          </a:p>
        </p:txBody>
      </p:sp>
      <p:sp>
        <p:nvSpPr>
          <p:cNvPr id="22531" name="Rectangle 2">
            <a:extLst>
              <a:ext uri="{FF2B5EF4-FFF2-40B4-BE49-F238E27FC236}">
                <a16:creationId xmlns="" xmlns:a16="http://schemas.microsoft.com/office/drawing/2014/main" id="{523BA379-0E70-4D0D-8E23-49C0433DE9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="" xmlns:a16="http://schemas.microsoft.com/office/drawing/2014/main" id="{B857BA08-E668-4CD3-959C-F1DC39C3B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320CA4-00FE-4153-8AA6-1129C8797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84095C-21D3-4E91-B9CC-D05429CA8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D9FD7AF-C91B-498E-9D32-76CAAE38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DED7C-D574-4DD3-A974-E3C4FCBCA30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5928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1A08C7-E081-46DC-8B3E-9E8B2A40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FD6B1C-2881-42C2-8A47-48DEAA24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D74AFE-CA60-4FBD-B230-0F706BD9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46B78-F3AC-4C9A-9E94-2E4A70DE3FF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4420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2A1197-A0CC-451D-AEF8-D727579AF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68077D-BE62-4523-A867-F2A53B98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84E77F-8CFB-453E-9EAC-82FF4C1E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3B442-82E3-4BEE-BFDA-86CF2C3DF6E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0653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slov, tekst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4AB37D1F-651A-46EF-92F3-2945525D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CA1333D1-CFD9-4584-9CF6-C54C7F59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1E7AF3B5-787E-4B54-81CE-4DBB93EC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9CDB0-6356-4AFB-92EE-EF502CC831D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2199756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680C2C3A-981E-4838-8E97-FC1C6D416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ADCC2D4-E412-4AAD-9BFA-CE0817108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F91E676-3415-4356-A7E6-793C7039B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B3A60-BA67-4AEE-9CA6-4707D5AB9B2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1161435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DFE9F4-DDDC-411E-8029-04DA06706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01F457C-C0B2-42E9-BB5E-2ABC838D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9F612A-98CD-4621-AAB8-DCA5C334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E8064-5DA9-4831-B5CC-33BD9A76F81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2938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="" xmlns:a16="http://schemas.microsoft.com/office/drawing/2014/main" id="{A388A5F0-7DEA-4DCD-88A9-3603F9FC4663}"/>
              </a:ext>
            </a:extLst>
          </p:cNvPr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DDB54B01-104C-4042-A110-8FF9BAF32C50}"/>
              </a:ext>
            </a:extLst>
          </p:cNvPr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940AF7C7-91FD-48E5-A6EC-E2B6244B9F71}"/>
              </a:ext>
            </a:extLst>
          </p:cNvPr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EB2E422-A106-4D3E-9B89-734FB8B9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85DD5133-AFBB-4EBF-947D-C24C1E77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3B7266EC-DA3E-4857-8AE3-82765FDA1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71AEF-255F-4365-84DE-96EAB9EFB04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0084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824EF87-44DC-4103-9284-80BDB5096B2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E46EC8E5-0C85-4939-865D-52908F8CBA8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96E63B11-CDA0-4E72-9F25-06954ECE3E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42CE0B9-7DB9-4D5E-8309-93374004FC6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2833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A0893B27-59E5-444A-80BF-1D52E039F65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693B56F-C2D3-4E3C-ABEE-DED6E2ECECC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6BD40960-2F9F-4A89-82F2-F0917FFF383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276F2F9-70ED-4873-AF74-89ED1826EF6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5366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DF619E86-DD68-489E-9269-7F3AA84B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06CFFC1F-A182-46F2-8DDC-86ABCD4BA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C161B622-16B7-4422-A1AA-0DE146FF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02241-EED2-490E-AFCD-2FB0A870CBA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8491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C948ADAE-107C-40BA-84E4-2C321533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BA2A239E-2C39-47F1-A730-A24C6041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20BAE1BC-A929-477A-9197-18F31039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96716-FD69-4F4C-9278-53E7691236A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7618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91CCCE0-1E67-472E-A353-AE3CB6676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C18F3A7-47C1-4098-AB41-47A2F0DD9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61AECD67-FAF6-4E94-BD9F-8323A35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DCBBD-F028-4506-A8B3-D2CA93580BA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9870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5F99CEA-FC8A-47D8-B74B-853D3108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E194E57-A328-46DB-9963-CEEA8F3D4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A780EF2-C342-4AFC-9995-3572BA4FC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D15B9-880C-4579-8265-4964739E2C0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0536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68FAF0A-AAB4-42BD-B652-61660F38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629DE2E1-9D3B-4F64-BC64-E3C8347648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D3796E-C0D5-4898-93D7-555ED7162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7FE173-D068-41C3-A464-D478299B6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63CB96-994F-40C3-9207-C2FC0B9090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95959"/>
                </a:solidFill>
                <a:latin typeface="Century Gothic" panose="020B0502020202020204" pitchFamily="34" charset="0"/>
              </a:defRPr>
            </a:lvl1pPr>
          </a:lstStyle>
          <a:p>
            <a:fld id="{DA8D7B06-6C0A-4F9E-AF2E-32337C3745FB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E38A8751-3127-4CB9-8077-9E0520FAA54D}"/>
              </a:ext>
            </a:extLst>
          </p:cNvPr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6E5B5CBE-316F-49F9-A4E1-639371EFDE83}"/>
              </a:ext>
            </a:extLst>
          </p:cNvPr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78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  <p:sldLayoutId id="2147484076" r:id="rId12"/>
    <p:sldLayoutId id="2147484077" r:id="rId13"/>
  </p:sldLayoutIdLst>
  <p:transition spd="med">
    <p:fade/>
  </p:transition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="" xmlns:a16="http://schemas.microsoft.com/office/drawing/2014/main" id="{86DE4476-8631-4541-AD56-D3181C3CF2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642350" cy="3382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sr-Latn-RS" sz="4000" b="1" dirty="0">
                <a:solidFill>
                  <a:schemeClr val="accent1">
                    <a:lumMod val="50000"/>
                  </a:schemeClr>
                </a:solidFill>
              </a:rPr>
              <a:t>Planiranje učenja i</a:t>
            </a:r>
            <a:br>
              <a:rPr lang="pl-PL" altLang="sr-Latn-RS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altLang="sr-Latn-RS" sz="4000" b="1" dirty="0">
                <a:solidFill>
                  <a:schemeClr val="accent1">
                    <a:lumMod val="50000"/>
                  </a:schemeClr>
                </a:solidFill>
              </a:rPr>
              <a:t> organizacija radnoga dana </a:t>
            </a:r>
            <a:br>
              <a:rPr lang="pl-PL" altLang="sr-Latn-RS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altLang="sr-Latn-RS" sz="4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altLang="sr-Latn-RS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altLang="sr-Latn-RS" sz="4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r-HR" altLang="sr-Latn-RS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altLang="sr-Latn-RS" sz="2400" b="1" dirty="0">
                <a:solidFill>
                  <a:schemeClr val="accent1">
                    <a:lumMod val="50000"/>
                  </a:schemeClr>
                </a:solidFill>
              </a:rPr>
              <a:t>Biljana Manin, dipl. pedagog, stručni suradnik savjetnik</a:t>
            </a:r>
            <a:br>
              <a:rPr lang="hr-HR" altLang="sr-Latn-RS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altLang="sr-Latn-RS" sz="2400" b="1" dirty="0">
                <a:solidFill>
                  <a:schemeClr val="accent1">
                    <a:lumMod val="50000"/>
                  </a:schemeClr>
                </a:solidFill>
              </a:rPr>
              <a:t>Svjetlana Devčić,dipl. bibliotekar</a:t>
            </a:r>
            <a:r>
              <a:rPr lang="hr-HR" altLang="sr-Latn-RS" sz="2400" b="1">
                <a:solidFill>
                  <a:schemeClr val="accent1">
                    <a:lumMod val="50000"/>
                  </a:schemeClr>
                </a:solidFill>
              </a:rPr>
              <a:t>, stručni </a:t>
            </a:r>
            <a:r>
              <a:rPr lang="hr-HR" altLang="sr-Latn-RS" sz="2400" b="1" dirty="0">
                <a:solidFill>
                  <a:schemeClr val="accent1">
                    <a:lumMod val="50000"/>
                  </a:schemeClr>
                </a:solidFill>
              </a:rPr>
              <a:t>suradnik mentor</a:t>
            </a:r>
            <a:endParaRPr lang="en-US" altLang="sr-Latn-R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23" name="Rectangle 5">
            <a:extLst>
              <a:ext uri="{FF2B5EF4-FFF2-40B4-BE49-F238E27FC236}">
                <a16:creationId xmlns="" xmlns:a16="http://schemas.microsoft.com/office/drawing/2014/main" id="{1C1340A4-091F-4C5E-8183-DF03FF074A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4724400"/>
            <a:ext cx="3659188" cy="18732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 altLang="sr-Latn-RS" dirty="0"/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hr-HR" altLang="sr-Latn-RS" sz="2000" dirty="0" smtClean="0"/>
              <a:t>OŠ </a:t>
            </a:r>
            <a:r>
              <a:rPr lang="hr-HR" altLang="sr-Latn-RS" sz="2000" dirty="0" err="1" smtClean="0"/>
              <a:t>Trnsko</a:t>
            </a:r>
            <a:endParaRPr lang="hr-HR" altLang="sr-Latn-RS" sz="2000" dirty="0" smtClean="0"/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hr-HR" altLang="sr-Latn-RS" sz="2000" smtClean="0"/>
              <a:t>Zagreb, 5.4.2020.</a:t>
            </a:r>
            <a:endParaRPr lang="hr-HR" altLang="sr-Latn-RS" sz="2000" dirty="0"/>
          </a:p>
        </p:txBody>
      </p:sp>
      <p:pic>
        <p:nvPicPr>
          <p:cNvPr id="3076" name="Picture 5" descr="http://os-luka.skole.hr/upload/os-luka/images/multistatic/31/Image/ucenje.jpg">
            <a:extLst>
              <a:ext uri="{FF2B5EF4-FFF2-40B4-BE49-F238E27FC236}">
                <a16:creationId xmlns="" xmlns:a16="http://schemas.microsoft.com/office/drawing/2014/main" id="{95CBB096-7149-4FD2-B30B-80CA7D516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652963"/>
            <a:ext cx="2628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8C6A5249-B2CC-4755-B0D0-E0D6CF26E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3575" y="836613"/>
            <a:ext cx="4351338" cy="4683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 dirty="0"/>
              <a:t>ZAKLJUČAK</a:t>
            </a:r>
            <a:endParaRPr lang="en-US" altLang="sr-Latn-RS" sz="3600" dirty="0"/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D0178536-F418-45B2-917A-1C4CDBF37A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03438" y="1557338"/>
            <a:ext cx="6354762" cy="4535487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Za uspjeh u učenju nije važna količina vremena utrošena na učenje, već je važan </a:t>
            </a:r>
          </a:p>
          <a:p>
            <a:pPr marL="6858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altLang="sr-Latn-RS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   raspored vremena i način učenja.</a:t>
            </a:r>
          </a:p>
          <a:p>
            <a:pPr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Jednom, kada </a:t>
            </a:r>
            <a:r>
              <a:rPr lang="hr-HR" altLang="sr-Latn-RS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naučimo učiti</a:t>
            </a:r>
            <a:r>
              <a:rPr lang="hr-HR" altLang="sr-Latn-R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, svako </a:t>
            </a:r>
            <a:r>
              <a:rPr lang="hr-HR" altLang="sr-Latn-RS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usvajanje novoga znanja bit će lakše, a</a:t>
            </a:r>
            <a:r>
              <a:rPr lang="hr-HR" altLang="sr-Latn-R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hr-HR" altLang="sr-Latn-RS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uspjeh zagarantiran.</a:t>
            </a:r>
            <a:endParaRPr lang="hr-HR" altLang="sr-Latn-RS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292" name="Picture 6" descr="http://4.bp.blogspot.com/-OCH4QMP2lq0/VGzMRxTR2xI/AAAAAAAAAWg/UCFZYsh0fE4/s1600/1382190404_558024374_1-Slike-Srpski-jezik.jpg">
            <a:extLst>
              <a:ext uri="{FF2B5EF4-FFF2-40B4-BE49-F238E27FC236}">
                <a16:creationId xmlns="" xmlns:a16="http://schemas.microsoft.com/office/drawing/2014/main" id="{E7C99CE1-E0ED-474E-AD5F-80CFD3E2A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18526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http://www.binarnet.hr/Content/WebSites/Small/954649659ab74fe49eaff0fc5dab98b1.jpg">
            <a:extLst>
              <a:ext uri="{FF2B5EF4-FFF2-40B4-BE49-F238E27FC236}">
                <a16:creationId xmlns="" xmlns:a16="http://schemas.microsoft.com/office/drawing/2014/main" id="{195666DF-6CAC-49E3-8221-DBF7A23E9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365625"/>
            <a:ext cx="1455738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C7E5BDC5-66FD-47D0-8EC3-FE6DB190AC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632700" cy="6842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200" dirty="0">
                <a:solidFill>
                  <a:schemeClr val="accent1">
                    <a:lumMod val="50000"/>
                  </a:schemeClr>
                </a:solidFill>
              </a:rPr>
              <a:t>DOBRO PLANIRANJE PODRAZUMJEVA:</a:t>
            </a:r>
            <a:endParaRPr lang="en-US" altLang="sr-Latn-R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9E6C0F71-8086-49CF-AAD4-F1C7D1FC07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9138"/>
            <a:ext cx="7632700" cy="3497262"/>
          </a:xfrm>
        </p:spPr>
        <p:txBody>
          <a:bodyPr>
            <a:normAutofit/>
          </a:bodyPr>
          <a:lstStyle/>
          <a:p>
            <a:pPr marL="411163" eaLnBrk="1" hangingPunct="1">
              <a:buFont typeface="Wingdings" panose="05000000000000000000" pitchFamily="2" charset="2"/>
              <a:buChar char="§"/>
            </a:pPr>
            <a:r>
              <a:rPr lang="hr-HR" altLang="sr-Latn-RS" b="1">
                <a:solidFill>
                  <a:srgbClr val="2C395E"/>
                </a:solidFill>
              </a:rPr>
              <a:t>Određivanje trajanja dnevnog učenja</a:t>
            </a:r>
          </a:p>
          <a:p>
            <a:pPr marL="411163" eaLnBrk="1" hangingPunct="1">
              <a:buFont typeface="Wingdings" panose="05000000000000000000" pitchFamily="2" charset="2"/>
              <a:buChar char="§"/>
            </a:pPr>
            <a:r>
              <a:rPr lang="hr-HR" altLang="sr-Latn-RS" b="1">
                <a:solidFill>
                  <a:srgbClr val="2C395E"/>
                </a:solidFill>
              </a:rPr>
              <a:t>Raspored ostalih aktivnosti i odmora</a:t>
            </a:r>
          </a:p>
          <a:p>
            <a:pPr marL="411163" eaLnBrk="1" hangingPunct="1">
              <a:buFont typeface="Arial" panose="020B0604020202020204" pitchFamily="34" charset="0"/>
              <a:buNone/>
            </a:pPr>
            <a:endParaRPr lang="hr-HR" altLang="sr-Latn-RS" b="1">
              <a:solidFill>
                <a:srgbClr val="2C395E"/>
              </a:solidFill>
            </a:endParaRPr>
          </a:p>
          <a:p>
            <a:pPr marL="411163" eaLnBrk="1" hangingPunct="1">
              <a:buFont typeface="Wingdings" panose="05000000000000000000" pitchFamily="2" charset="2"/>
              <a:buChar char="Ø"/>
            </a:pPr>
            <a:endParaRPr lang="hr-HR" altLang="sr-Latn-RS"/>
          </a:p>
          <a:p>
            <a:pPr marL="411163" eaLnBrk="1" hangingPunct="1">
              <a:buFont typeface="Arial" panose="020B0604020202020204" pitchFamily="34" charset="0"/>
              <a:buNone/>
            </a:pPr>
            <a:endParaRPr lang="en-US" altLang="sr-Latn-RS"/>
          </a:p>
        </p:txBody>
      </p:sp>
      <p:pic>
        <p:nvPicPr>
          <p:cNvPr id="4100" name="Picture 5" descr="http://vooneni.com/wp-content/uploads/2014/04/images.jpg">
            <a:extLst>
              <a:ext uri="{FF2B5EF4-FFF2-40B4-BE49-F238E27FC236}">
                <a16:creationId xmlns="" xmlns:a16="http://schemas.microsoft.com/office/drawing/2014/main" id="{523FF0B2-2BE7-4D0D-A915-62DF4B461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859213"/>
            <a:ext cx="2387600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E49841F2-F913-4D01-9414-0FDF73A58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870700" cy="9001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 dirty="0"/>
              <a:t>PLANIRANJE UČENJA </a:t>
            </a:r>
            <a:endParaRPr lang="en-US" altLang="sr-Latn-RS" sz="3600" dirty="0"/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606209BD-5D5A-4824-AF39-B7956138793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8134350" cy="51117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eaLnBrk="1" fontAlgn="auto" hangingPunct="1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b="1" dirty="0">
                <a:solidFill>
                  <a:schemeClr val="accent1">
                    <a:lumMod val="50000"/>
                  </a:schemeClr>
                </a:solidFill>
              </a:rPr>
              <a:t>UREDITI MJESTO ZA UČENJE</a:t>
            </a:r>
            <a:endParaRPr lang="hr-HR" altLang="sr-Latn-RS" dirty="0">
              <a:solidFill>
                <a:schemeClr val="accent1">
                  <a:lumMod val="50000"/>
                </a:schemeClr>
              </a:solidFill>
            </a:endParaRPr>
          </a:p>
          <a:p>
            <a:pPr lvl="2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stalno mjesto za učenje</a:t>
            </a:r>
          </a:p>
          <a:p>
            <a:pPr lvl="2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svjetlo s lijeve strane (kod dešnjaka)</a:t>
            </a:r>
          </a:p>
          <a:p>
            <a:pPr lvl="2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sredstva za rad (računalo, tablet, tv, olovke, flomasteri, škare, ljepilo, ravnalo, gumica...)</a:t>
            </a:r>
          </a:p>
          <a:p>
            <a:pPr lvl="2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polica za knjige</a:t>
            </a:r>
          </a:p>
          <a:p>
            <a:pPr lvl="2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kalendar </a:t>
            </a:r>
            <a:endParaRPr lang="en-US" altLang="sr-Latn-R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4" name="Picture 7" descr="http://os-supetar.skole.hr/upload/os-supetar/images/static3/894/Image/skola.gif">
            <a:extLst>
              <a:ext uri="{FF2B5EF4-FFF2-40B4-BE49-F238E27FC236}">
                <a16:creationId xmlns="" xmlns:a16="http://schemas.microsoft.com/office/drawing/2014/main" id="{E2508B46-F5F7-4606-9149-547AFD42A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4868863"/>
            <a:ext cx="30988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CA535F2C-7092-4AE1-989B-EBA210CA3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6870700" cy="555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 dirty="0"/>
              <a:t>IZRADA RADNOGA PLANA</a:t>
            </a:r>
            <a:endParaRPr lang="en-US" altLang="sr-Latn-RS" sz="3600" dirty="0"/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A72D12DE-F8D2-46D1-B231-0321738F700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7056437" cy="5256212"/>
          </a:xfrm>
        </p:spPr>
        <p:txBody>
          <a:bodyPr rtlCol="0">
            <a:normAutofit fontScale="92500" lnSpcReduction="20000"/>
          </a:bodyPr>
          <a:lstStyle/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18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600" u="sng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Tjedni i dnevni plan: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600" u="sng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upisati obveze i zadatke 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600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odrediti </a:t>
            </a:r>
            <a:r>
              <a:rPr lang="hr-HR" altLang="sr-Latn-RS" sz="2600" b="1" dirty="0">
                <a:solidFill>
                  <a:schemeClr val="accent1">
                    <a:lumMod val="50000"/>
                  </a:schemeClr>
                </a:solidFill>
              </a:rPr>
              <a:t>vrijeme za učenje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odrediti </a:t>
            </a:r>
            <a:r>
              <a:rPr lang="hr-HR" altLang="sr-Latn-RS" sz="2600" b="1" dirty="0">
                <a:solidFill>
                  <a:schemeClr val="accent1">
                    <a:lumMod val="50000"/>
                  </a:schemeClr>
                </a:solidFill>
              </a:rPr>
              <a:t>vrijeme za objed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odrediti </a:t>
            </a:r>
            <a:r>
              <a:rPr lang="hr-HR" altLang="sr-Latn-RS" sz="2600" b="1" dirty="0">
                <a:solidFill>
                  <a:schemeClr val="accent1">
                    <a:lumMod val="50000"/>
                  </a:schemeClr>
                </a:solidFill>
              </a:rPr>
              <a:t>vrijeme za odmor 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600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odrediti </a:t>
            </a:r>
            <a:r>
              <a:rPr lang="hr-HR" altLang="sr-Latn-RS" sz="2600" b="1" dirty="0">
                <a:solidFill>
                  <a:schemeClr val="accent1">
                    <a:lumMod val="50000"/>
                  </a:schemeClr>
                </a:solidFill>
              </a:rPr>
              <a:t>vrijeme za ponavljane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600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odrediti </a:t>
            </a:r>
            <a:r>
              <a:rPr lang="hr-HR" altLang="sr-Latn-RS" sz="2600" b="1" dirty="0">
                <a:solidFill>
                  <a:schemeClr val="accent1">
                    <a:lumMod val="50000"/>
                  </a:schemeClr>
                </a:solidFill>
              </a:rPr>
              <a:t>vrijeme za sebe </a:t>
            </a:r>
            <a:r>
              <a:rPr lang="hr-HR" altLang="sr-Latn-RS" sz="2600" dirty="0">
                <a:solidFill>
                  <a:schemeClr val="accent1">
                    <a:lumMod val="50000"/>
                  </a:schemeClr>
                </a:solidFill>
              </a:rPr>
              <a:t>(hobi)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endParaRPr lang="hr-HR" altLang="sr-Latn-R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sr-Latn-R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148" name="Picture 6" descr="https://lh4.ggpht.com/kAiweYKPRe2jnJY00WgHq6l1CmUCqD6-HWvluRludpGO3W1NPDmbYg1jjN3CmL59mf_O=w300">
            <a:extLst>
              <a:ext uri="{FF2B5EF4-FFF2-40B4-BE49-F238E27FC236}">
                <a16:creationId xmlns="" xmlns:a16="http://schemas.microsoft.com/office/drawing/2014/main" id="{552AFA70-0720-416C-A10C-FD116EBA9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692150"/>
            <a:ext cx="141605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F9AE5D-7412-400B-A463-BC23F4AD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>
                <a:solidFill>
                  <a:schemeClr val="accent1">
                    <a:lumMod val="50000"/>
                  </a:schemeClr>
                </a:solidFill>
              </a:rPr>
              <a:t>ORGANIZACIJA RADNOG DANA UČENIKA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546556-B30C-4D92-87FA-7090C55A1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Prisustvovanje Školi na Trećem (učenici razredne nastave)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Sudjelovanje u radu u virtualnim učonicama (učenici predmetne nastave)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Proučavanje i rješavanje radnih zadataka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Vrijeme za objed, odmor i igru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01748A69-6EB8-4349-BF20-F06AE9B46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6870700" cy="828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/>
              <a:t>PREGLEDNO ČITANJE</a:t>
            </a:r>
            <a:endParaRPr lang="en-US" altLang="sr-Latn-RS" sz="3600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2A82CF7A-F18E-45CC-BE53-812D4676E3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6913562" cy="4248150"/>
          </a:xfrm>
        </p:spPr>
        <p:txBody>
          <a:bodyPr rtlCol="0">
            <a:normAutofit lnSpcReduction="10000"/>
          </a:bodyPr>
          <a:lstStyle/>
          <a:p>
            <a:pPr marL="68580" indent="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sr-Latn-R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hr-HR" altLang="sr-Latn-RS" b="1" dirty="0">
                <a:solidFill>
                  <a:schemeClr val="accent1">
                    <a:lumMod val="50000"/>
                  </a:schemeClr>
                </a:solidFill>
              </a:rPr>
              <a:t>Uočavamo glavne elemente teksta:</a:t>
            </a:r>
            <a:endParaRPr lang="hr-HR" altLang="sr-Latn-RS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sadržaj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uvod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sažetak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dijelove teksta koji su tiskani istaknutim slovima </a:t>
            </a:r>
          </a:p>
          <a:p>
            <a:pPr marL="640080" lvl="1" indent="-27432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     ili su uokvireni – u njima su važni podatci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naslove i podnaslove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>
                <a:solidFill>
                  <a:schemeClr val="accent1">
                    <a:lumMod val="50000"/>
                  </a:schemeClr>
                </a:solidFill>
              </a:rPr>
              <a:t>tablične prikaze, grafikone i slike. </a:t>
            </a:r>
          </a:p>
          <a:p>
            <a:pPr marL="640080" lvl="1" indent="-27432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sr-Latn-R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196" name="Picture 6" descr="https://bioloskiblog.files.wordpress.com/2013/03/6323-17.jpg">
            <a:extLst>
              <a:ext uri="{FF2B5EF4-FFF2-40B4-BE49-F238E27FC236}">
                <a16:creationId xmlns="" xmlns:a16="http://schemas.microsoft.com/office/drawing/2014/main" id="{391EB954-46AE-4C9C-933D-E5CC2784A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60350"/>
            <a:ext cx="1957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DC0B6343-C0C7-4F88-A487-E4E5447A8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137525" cy="828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/>
              <a:t>ČITANJE S RAZUMIJEVANJEM </a:t>
            </a:r>
            <a:endParaRPr lang="en-US" altLang="sr-Latn-RS" sz="360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47BF8C5E-8DB2-496B-9E68-BF7D6CCCDBC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196975"/>
            <a:ext cx="8064500" cy="5257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18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b="1" dirty="0">
                <a:solidFill>
                  <a:schemeClr val="accent1">
                    <a:lumMod val="50000"/>
                  </a:schemeClr>
                </a:solidFill>
              </a:rPr>
              <a:t>Pozorno i usredotočeno:</a:t>
            </a:r>
            <a:endParaRPr lang="hr-HR" altLang="sr-Latn-RS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pronaći glavnu temu</a:t>
            </a:r>
          </a:p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što nam autor želi reći?</a:t>
            </a:r>
          </a:p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podcrtati  i označiti važne dijelove: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r-HR" altLang="sr-Latn-RS" sz="2400" i="1" dirty="0">
                <a:solidFill>
                  <a:schemeClr val="accent1">
                    <a:lumMod val="50000"/>
                  </a:schemeClr>
                </a:solidFill>
              </a:rPr>
              <a:t>ono što je </a:t>
            </a:r>
            <a:r>
              <a:rPr lang="hr-HR" altLang="sr-Latn-RS" sz="2400" b="1" i="1" dirty="0">
                <a:solidFill>
                  <a:schemeClr val="accent1">
                    <a:lumMod val="50000"/>
                  </a:schemeClr>
                </a:solidFill>
              </a:rPr>
              <a:t>novo</a:t>
            </a:r>
            <a:r>
              <a:rPr lang="hr-HR" altLang="sr-Latn-RS" sz="2400" i="1" dirty="0">
                <a:solidFill>
                  <a:schemeClr val="accent1">
                    <a:lumMod val="50000"/>
                  </a:schemeClr>
                </a:solidFill>
              </a:rPr>
              <a:t> i što valja </a:t>
            </a:r>
            <a:r>
              <a:rPr lang="hr-HR" altLang="sr-Latn-RS" sz="2400" b="1" i="1" dirty="0">
                <a:solidFill>
                  <a:schemeClr val="accent1">
                    <a:lumMod val="50000"/>
                  </a:schemeClr>
                </a:solidFill>
              </a:rPr>
              <a:t>zapamtiti </a:t>
            </a:r>
            <a:r>
              <a:rPr lang="hr-HR" altLang="sr-Latn-RS" sz="2400" i="1" dirty="0">
                <a:solidFill>
                  <a:schemeClr val="accent1">
                    <a:lumMod val="50000"/>
                  </a:schemeClr>
                </a:solidFill>
              </a:rPr>
              <a:t>(ne ono što nam je poznato)</a:t>
            </a:r>
          </a:p>
          <a:p>
            <a:pPr marL="708660" lvl="1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r-HR" altLang="sr-Latn-RS" sz="2400" i="1" dirty="0">
                <a:solidFill>
                  <a:schemeClr val="accent1">
                    <a:lumMod val="50000"/>
                  </a:schemeClr>
                </a:solidFill>
              </a:rPr>
              <a:t>ono što pri ponavljanju </a:t>
            </a:r>
            <a:r>
              <a:rPr lang="hr-HR" altLang="sr-Latn-RS" sz="2400" b="1" i="1" dirty="0">
                <a:solidFill>
                  <a:schemeClr val="accent1">
                    <a:lumMod val="50000"/>
                  </a:schemeClr>
                </a:solidFill>
              </a:rPr>
              <a:t>želimo odmah uočiti</a:t>
            </a:r>
          </a:p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nejasna područja pročitati ponovno pažljivo i usredotočeno</a:t>
            </a:r>
          </a:p>
          <a:p>
            <a:pPr indent="-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slika često govori više od riječi.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1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endParaRPr lang="en-US" altLang="sr-Latn-R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220" name="Picture 9" descr="http://os-rugvica.skole.hr/upload/os-rugvica/images/static3/662/Image/dijete.bmp">
            <a:extLst>
              <a:ext uri="{FF2B5EF4-FFF2-40B4-BE49-F238E27FC236}">
                <a16:creationId xmlns="" xmlns:a16="http://schemas.microsoft.com/office/drawing/2014/main" id="{51FD6F5D-5F4A-41F3-B3B9-5BFFE7FB8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196975"/>
            <a:ext cx="1665287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1FCE64DC-57FD-42CE-B37B-A6B3DD480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6870700" cy="1276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/>
              <a:t>POSTAVLJANJE PITANJA I </a:t>
            </a:r>
            <a:r>
              <a:rPr lang="hr-HR" altLang="sr-Latn-RS" sz="3600">
                <a:solidFill>
                  <a:srgbClr val="FF0000"/>
                </a:solidFill>
              </a:rPr>
              <a:t>POTPITANJA</a:t>
            </a:r>
            <a:endParaRPr lang="en-US" altLang="sr-Latn-RS" sz="3600">
              <a:solidFill>
                <a:srgbClr val="FF0000"/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89EC02A5-F398-452E-816D-FBB96EDE0A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44675"/>
            <a:ext cx="8208962" cy="4321175"/>
          </a:xfrm>
        </p:spPr>
        <p:txBody>
          <a:bodyPr rtlCol="0">
            <a:noAutofit/>
          </a:bodyPr>
          <a:lstStyle/>
          <a:p>
            <a:pPr marL="57150" indent="0" algn="r" eaLnBrk="1" fontAlgn="auto" hangingPunct="1">
              <a:lnSpc>
                <a:spcPct val="14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r-HR" altLang="sr-Latn-RS" b="1" dirty="0">
                <a:solidFill>
                  <a:schemeClr val="accent1">
                    <a:lumMod val="50000"/>
                  </a:schemeClr>
                </a:solidFill>
              </a:rPr>
              <a:t>Znam li nešto o tome?</a:t>
            </a:r>
          </a:p>
          <a:p>
            <a:pPr marL="640080" lvl="1" indent="-274320" algn="r" eaLnBrk="1" fontAlgn="auto" hangingPunct="1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400" b="1" dirty="0">
                <a:solidFill>
                  <a:schemeClr val="accent1">
                    <a:lumMod val="50000"/>
                  </a:schemeClr>
                </a:solidFill>
              </a:rPr>
              <a:t>Tko?, Kako?, Gdje?, Kada?, Zašto?</a:t>
            </a:r>
          </a:p>
          <a:p>
            <a:pPr marL="640080" lvl="1" indent="-274320" algn="r" eaLnBrk="1" fontAlgn="auto" hangingPunct="1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Na sva pitanja dati odgovor.</a:t>
            </a:r>
          </a:p>
          <a:p>
            <a:pPr indent="-274320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Postavljanjem pitanja aktivno se uključujemo u sadržaj.</a:t>
            </a:r>
          </a:p>
          <a:p>
            <a:pPr indent="-274320" eaLnBrk="1" fontAlgn="auto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hr-HR" altLang="sr-Latn-RS" dirty="0">
                <a:solidFill>
                  <a:schemeClr val="accent1">
                    <a:lumMod val="50000"/>
                  </a:schemeClr>
                </a:solidFill>
              </a:rPr>
              <a:t>Ako su na kraju poglavlja postavljena pitanja, svakako ih pročitati i odgovoriti na njih.  </a:t>
            </a:r>
            <a:endParaRPr lang="en-US" altLang="sr-Latn-R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44" name="Picture 8" descr="http://os-stobrec.skole.hr/upload/os-stobrec/images/static3/709/Image/radoznalost.jpg">
            <a:extLst>
              <a:ext uri="{FF2B5EF4-FFF2-40B4-BE49-F238E27FC236}">
                <a16:creationId xmlns="" xmlns:a16="http://schemas.microsoft.com/office/drawing/2014/main" id="{9F0A6721-F5B3-421E-9C9E-F756FFF65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484313"/>
            <a:ext cx="2087562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F737860F-4A22-40B3-9FC2-492E96CEA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6870700" cy="11160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 dirty="0"/>
              <a:t>PROČITANO PREPRIČATI VLASTITIM RIJEČIMA:</a:t>
            </a:r>
            <a:endParaRPr lang="en-US" altLang="sr-Latn-RS" sz="3600" dirty="0"/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96D6AB37-458F-4182-8C6C-8D6AB5B439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696200" cy="3887788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hr-HR" altLang="sr-Latn-R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hr-HR" altLang="sr-Latn-R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sz="9600" b="1" dirty="0">
                <a:solidFill>
                  <a:schemeClr val="accent1">
                    <a:lumMod val="50000"/>
                  </a:schemeClr>
                </a:solidFill>
              </a:rPr>
              <a:t>izgovoriti glasno</a:t>
            </a:r>
          </a:p>
          <a:p>
            <a:pPr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sz="9600" b="1" dirty="0">
                <a:solidFill>
                  <a:schemeClr val="accent1">
                    <a:lumMod val="50000"/>
                  </a:schemeClr>
                </a:solidFill>
              </a:rPr>
              <a:t>podijeliti</a:t>
            </a:r>
            <a:r>
              <a:rPr lang="hr-HR" altLang="sr-Latn-RS" sz="9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altLang="sr-Latn-RS" sz="9600" b="1" dirty="0">
                <a:solidFill>
                  <a:schemeClr val="accent1">
                    <a:lumMod val="50000"/>
                  </a:schemeClr>
                </a:solidFill>
              </a:rPr>
              <a:t>tekst </a:t>
            </a:r>
            <a:r>
              <a:rPr lang="hr-HR" altLang="sr-Latn-RS" sz="9600" dirty="0">
                <a:solidFill>
                  <a:schemeClr val="accent1">
                    <a:lumMod val="50000"/>
                  </a:schemeClr>
                </a:solidFill>
              </a:rPr>
              <a:t>u manje dijelove, </a:t>
            </a:r>
            <a:r>
              <a:rPr lang="hr-HR" altLang="sr-Latn-RS" sz="9600" b="1" dirty="0">
                <a:solidFill>
                  <a:schemeClr val="accent1">
                    <a:lumMod val="50000"/>
                  </a:schemeClr>
                </a:solidFill>
              </a:rPr>
              <a:t>prepričati ih </a:t>
            </a:r>
            <a:r>
              <a:rPr lang="hr-HR" altLang="sr-Latn-RS" sz="9600" dirty="0">
                <a:solidFill>
                  <a:schemeClr val="accent1">
                    <a:lumMod val="50000"/>
                  </a:schemeClr>
                </a:solidFill>
              </a:rPr>
              <a:t> po dijelovima, </a:t>
            </a:r>
            <a:r>
              <a:rPr lang="hr-HR" altLang="sr-Latn-RS" sz="9600" b="1" dirty="0">
                <a:solidFill>
                  <a:schemeClr val="accent1">
                    <a:lumMod val="50000"/>
                  </a:schemeClr>
                </a:solidFill>
              </a:rPr>
              <a:t>a na kraju sve prepričati povezano u jednu zajedničku cjelinu</a:t>
            </a:r>
            <a:endParaRPr lang="hr-HR" altLang="sr-Latn-RS" sz="9600" dirty="0">
              <a:solidFill>
                <a:schemeClr val="accent1">
                  <a:lumMod val="50000"/>
                </a:schemeClr>
              </a:solidFill>
            </a:endParaRPr>
          </a:p>
          <a:p>
            <a:pPr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sz="9600" dirty="0">
                <a:solidFill>
                  <a:schemeClr val="accent1">
                    <a:lumMod val="50000"/>
                  </a:schemeClr>
                </a:solidFill>
              </a:rPr>
              <a:t>ne učiti tekstove napamet</a:t>
            </a:r>
          </a:p>
          <a:p>
            <a:pPr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sz="9600" dirty="0">
                <a:solidFill>
                  <a:schemeClr val="accent1">
                    <a:lumMod val="50000"/>
                  </a:schemeClr>
                </a:solidFill>
              </a:rPr>
              <a:t>pamtiti sadržaj prepričan vlastitim riječima te ga zapisati u bilježnicu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altLang="sr-Latn-RS" sz="9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6" ma:contentTypeDescription="Stvaranje novog dokumenta." ma:contentTypeScope="" ma:versionID="bf881b7037c2a3799888b896ccdb1ba4">
  <xsd:schema xmlns:xsd="http://www.w3.org/2001/XMLSchema" xmlns:xs="http://www.w3.org/2001/XMLSchema" xmlns:p="http://schemas.microsoft.com/office/2006/metadata/properties" xmlns:ns2="64a39961-3285-4b83-ab38-a53665f7c43d" targetNamespace="http://schemas.microsoft.com/office/2006/metadata/properties" ma:root="true" ma:fieldsID="0a12e518501543eaedd00ead5728620b" ns2:_="">
    <xsd:import namespace="64a39961-3285-4b83-ab38-a53665f7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01043C-6458-49BE-91BC-731220F2EE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a39961-3285-4b83-ab38-a53665f7c4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8D4E9E-213B-4F10-B8DB-C73F0E2C54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1326</TotalTime>
  <Words>380</Words>
  <Application>Microsoft Office PowerPoint</Application>
  <PresentationFormat>Prikaz na zaslonu (4:3)</PresentationFormat>
  <Paragraphs>89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Executive</vt:lpstr>
      <vt:lpstr>Planiranje učenja i  organizacija radnoga dana    Biljana Manin, dipl. pedagog, stručni suradnik savjetnik Svjetlana Devčić,dipl. bibliotekar, stručni suradnik mentor</vt:lpstr>
      <vt:lpstr>DOBRO PLANIRANJE PODRAZUMJEVA:</vt:lpstr>
      <vt:lpstr>PLANIRANJE UČENJA </vt:lpstr>
      <vt:lpstr>IZRADA RADNOGA PLANA</vt:lpstr>
      <vt:lpstr>ORGANIZACIJA RADNOG DANA UČENIKA</vt:lpstr>
      <vt:lpstr>PREGLEDNO ČITANJE</vt:lpstr>
      <vt:lpstr>ČITANJE S RAZUMIJEVANJEM </vt:lpstr>
      <vt:lpstr>POSTAVLJANJE PITANJA I POTPITANJA</vt:lpstr>
      <vt:lpstr>PROČITANO PREPRIČATI VLASTITIM RIJEČIMA:</vt:lpstr>
      <vt:lpstr>ZAKLJUČAK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</dc:creator>
  <cp:lastModifiedBy>Manin</cp:lastModifiedBy>
  <cp:revision>124</cp:revision>
  <dcterms:created xsi:type="dcterms:W3CDTF">1601-01-01T00:00:00Z</dcterms:created>
  <dcterms:modified xsi:type="dcterms:W3CDTF">2020-06-14T16:12:58Z</dcterms:modified>
</cp:coreProperties>
</file>