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853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5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43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904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6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7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7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7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4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4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3814-D520-490D-9C12-8A3F4C44226F}" type="datetimeFigureOut">
              <a:rPr lang="hr-HR" smtClean="0"/>
              <a:t>14.6.2020.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9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4015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Dani </a:t>
            </a:r>
            <a:r>
              <a:rPr lang="hr-HR" sz="4000" dirty="0" smtClean="0">
                <a:latin typeface="Calibri" panose="020F0502020204030204" pitchFamily="34" charset="0"/>
              </a:rPr>
              <a:t>medijske</a:t>
            </a:r>
            <a:r>
              <a:rPr lang="hr-HR" sz="4000" dirty="0" smtClean="0"/>
              <a:t> pismenosti 2020.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512768" cy="3528392"/>
          </a:xfrm>
        </p:spPr>
        <p:txBody>
          <a:bodyPr>
            <a:normAutofit fontScale="32500" lnSpcReduction="20000"/>
          </a:bodyPr>
          <a:lstStyle/>
          <a:p>
            <a:r>
              <a:rPr lang="hr-HR" sz="7400" dirty="0">
                <a:latin typeface="Calibri" panose="020F0502020204030204" pitchFamily="34" charset="0"/>
              </a:rPr>
              <a:t>Poštivanje sebe i drugih u virtualnom </a:t>
            </a:r>
            <a:r>
              <a:rPr lang="hr-HR" sz="7400" dirty="0" smtClean="0">
                <a:latin typeface="Calibri" panose="020F0502020204030204" pitchFamily="34" charset="0"/>
              </a:rPr>
              <a:t>svijetu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r>
              <a:rPr lang="hr-HR" sz="5000" dirty="0" smtClean="0">
                <a:latin typeface="Calibri" panose="020F0502020204030204" pitchFamily="34" charset="0"/>
              </a:rPr>
              <a:t>Svjetlana Devčić, dipl.bibliotekar,</a:t>
            </a:r>
          </a:p>
          <a:p>
            <a:r>
              <a:rPr lang="hr-HR" sz="5000" dirty="0" smtClean="0">
                <a:latin typeface="Calibri" panose="020F0502020204030204" pitchFamily="34" charset="0"/>
              </a:rPr>
              <a:t>stručna suradnica mentorica</a:t>
            </a:r>
          </a:p>
          <a:p>
            <a:endParaRPr lang="hr-HR" sz="5000" dirty="0" smtClean="0">
              <a:latin typeface="Calibri" panose="020F0502020204030204" pitchFamily="34" charset="0"/>
            </a:endParaRPr>
          </a:p>
          <a:p>
            <a:r>
              <a:rPr lang="hr-HR" sz="5000" dirty="0" smtClean="0">
                <a:latin typeface="Calibri" panose="020F0502020204030204" pitchFamily="34" charset="0"/>
              </a:rPr>
              <a:t>Biljana Manin, dipl.pedagog, stručna</a:t>
            </a:r>
          </a:p>
          <a:p>
            <a:r>
              <a:rPr lang="hr-HR" sz="5000" dirty="0" smtClean="0">
                <a:latin typeface="Calibri" panose="020F0502020204030204" pitchFamily="34" charset="0"/>
              </a:rPr>
              <a:t>suradnica </a:t>
            </a:r>
            <a:r>
              <a:rPr lang="hr-HR" sz="5000" dirty="0" smtClean="0">
                <a:latin typeface="Calibri" panose="020F0502020204030204" pitchFamily="34" charset="0"/>
              </a:rPr>
              <a:t>savjetnica</a:t>
            </a:r>
          </a:p>
          <a:p>
            <a:endParaRPr lang="hr-HR" sz="5000" dirty="0">
              <a:latin typeface="Calibri" panose="020F0502020204030204" pitchFamily="34" charset="0"/>
            </a:endParaRPr>
          </a:p>
          <a:p>
            <a:r>
              <a:rPr lang="hr-HR" sz="5000" dirty="0" smtClean="0">
                <a:latin typeface="Calibri" panose="020F0502020204030204" pitchFamily="34" charset="0"/>
              </a:rPr>
              <a:t>OŠ </a:t>
            </a:r>
            <a:r>
              <a:rPr lang="hr-HR" sz="5000" dirty="0" err="1" smtClean="0">
                <a:latin typeface="Calibri" panose="020F0502020204030204" pitchFamily="34" charset="0"/>
              </a:rPr>
              <a:t>Trnsko</a:t>
            </a:r>
            <a:endParaRPr lang="hr-HR" sz="5000" dirty="0" smtClean="0">
              <a:latin typeface="Calibri" panose="020F0502020204030204" pitchFamily="34" charset="0"/>
            </a:endParaRPr>
          </a:p>
          <a:p>
            <a:r>
              <a:rPr lang="hr-HR" sz="5000" smtClean="0">
                <a:latin typeface="Calibri" panose="020F0502020204030204" pitchFamily="34" charset="0"/>
              </a:rPr>
              <a:t>Zagreb, 1.4.2020.</a:t>
            </a:r>
            <a:endParaRPr lang="hr-HR" sz="5000" dirty="0" smtClean="0">
              <a:latin typeface="Calibri" panose="020F0502020204030204" pitchFamily="34" charset="0"/>
            </a:endParaRPr>
          </a:p>
          <a:p>
            <a:endParaRPr lang="hr-HR" sz="5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/>
            </a:r>
            <a:br>
              <a:rPr lang="hr-HR" sz="3200" dirty="0" smtClean="0">
                <a:latin typeface="Calibri" panose="020F0502020204030204" pitchFamily="34" charset="0"/>
              </a:rPr>
            </a:br>
            <a:r>
              <a:rPr lang="hr-HR" sz="3200" dirty="0">
                <a:latin typeface="Calibri" panose="020F0502020204030204" pitchFamily="34" charset="0"/>
              </a:rPr>
              <a:t/>
            </a:r>
            <a:br>
              <a:rPr lang="hr-HR" sz="3200" dirty="0">
                <a:latin typeface="Calibri" panose="020F0502020204030204" pitchFamily="34" charset="0"/>
              </a:rPr>
            </a:br>
            <a:r>
              <a:rPr lang="hr-HR" sz="3200" dirty="0" smtClean="0">
                <a:latin typeface="Calibri" panose="020F0502020204030204" pitchFamily="34" charset="0"/>
              </a:rPr>
              <a:t/>
            </a:r>
            <a:br>
              <a:rPr lang="hr-HR" sz="3200" dirty="0" smtClean="0">
                <a:latin typeface="Calibri" panose="020F0502020204030204" pitchFamily="34" charset="0"/>
              </a:rPr>
            </a:br>
            <a:r>
              <a:rPr lang="hr-HR" sz="3200" dirty="0" smtClean="0">
                <a:latin typeface="Calibri" panose="020F0502020204030204" pitchFamily="34" charset="0"/>
              </a:rPr>
              <a:t>Cilj:</a:t>
            </a:r>
            <a:r>
              <a:rPr lang="hr-HR" sz="3200" dirty="0">
                <a:latin typeface="Calibri" panose="020F0502020204030204" pitchFamily="34" charset="0"/>
              </a:rPr>
              <a:t/>
            </a:r>
            <a:br>
              <a:rPr lang="hr-HR" sz="3200" dirty="0">
                <a:latin typeface="Calibri" panose="020F0502020204030204" pitchFamily="34" charset="0"/>
              </a:rPr>
            </a:b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anose="020F0502020204030204" pitchFamily="34" charset="0"/>
              </a:rPr>
              <a:t>osvijestiti pravila lijepoga ponašanja i komuniciranja na internetu </a:t>
            </a:r>
          </a:p>
          <a:p>
            <a:r>
              <a:rPr lang="pl-PL" sz="2400" dirty="0" smtClean="0">
                <a:latin typeface="Calibri" panose="020F0502020204030204" pitchFamily="34" charset="0"/>
              </a:rPr>
              <a:t>prepoznati </a:t>
            </a:r>
            <a:r>
              <a:rPr lang="pl-PL" sz="2400" dirty="0">
                <a:latin typeface="Calibri" panose="020F0502020204030204" pitchFamily="34" charset="0"/>
              </a:rPr>
              <a:t>i </a:t>
            </a:r>
            <a:r>
              <a:rPr lang="pl-PL" sz="2400" dirty="0" smtClean="0">
                <a:latin typeface="Calibri" panose="020F0502020204030204" pitchFamily="34" charset="0"/>
              </a:rPr>
              <a:t>poštovati </a:t>
            </a:r>
            <a:r>
              <a:rPr lang="pl-PL" sz="2400" dirty="0">
                <a:latin typeface="Calibri" panose="020F0502020204030204" pitchFamily="34" charset="0"/>
              </a:rPr>
              <a:t>licencije korištenja te autorsko pravo</a:t>
            </a:r>
            <a:endParaRPr lang="hr-HR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Pravila lijepog ponašanja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Izbjegavajte korištenje velikih tiskanih slova jer u virtualnoj komunikaciji ona podrazumijevaju da ste ljuti te da na nekoga podižete glas ili vičete.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Nemojte psovati i koristiti druge neprimjerene vulgarne izraze.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Razmislite prije nego odgovorite na poruke u ljutnji, kasnije bi vam moglo biti žao.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endParaRPr lang="hr-HR" sz="2000" dirty="0">
              <a:latin typeface="Calibri" panose="020F0502020204030204" pitchFamily="34" charset="0"/>
            </a:endParaRPr>
          </a:p>
          <a:p>
            <a:pPr algn="just"/>
            <a:r>
              <a:rPr lang="hr-HR" sz="2000" dirty="0" smtClean="0">
                <a:latin typeface="Calibri" panose="020F0502020204030204" pitchFamily="34" charset="0"/>
              </a:rPr>
              <a:t>Ne objavljujte svoje fotografije ili informacije o sebi koje ne biste  voljeli</a:t>
            </a:r>
          </a:p>
          <a:p>
            <a:pPr marL="0" indent="0" algn="just">
              <a:buNone/>
            </a:pPr>
            <a:r>
              <a:rPr lang="hr-HR" sz="2000" dirty="0"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</a:rPr>
              <a:t>     da vide drugi. </a:t>
            </a:r>
          </a:p>
          <a:p>
            <a:pPr marL="0" indent="0" algn="just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hr-HR" sz="2000" dirty="0" smtClean="0">
                <a:latin typeface="Calibri" panose="020F0502020204030204" pitchFamily="34" charset="0"/>
              </a:rPr>
              <a:t>Ne objavljujte fotografije ili informacije o drugim osobama na internetu prije nego što dobijete njihovo dopuštenje. </a:t>
            </a:r>
          </a:p>
          <a:p>
            <a:pPr algn="just"/>
            <a:endParaRPr lang="hr-HR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836613"/>
            <a:ext cx="8064896" cy="53609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2000" dirty="0" smtClean="0">
                <a:latin typeface="Calibri" panose="020F0502020204030204" pitchFamily="34" charset="0"/>
              </a:rPr>
              <a:t>N</a:t>
            </a:r>
            <a:r>
              <a:rPr lang="vi-VN" sz="2000" dirty="0" smtClean="0">
                <a:latin typeface="Calibri" panose="020F0502020204030204" pitchFamily="34" charset="0"/>
              </a:rPr>
              <a:t>e objavljujte osobne podatke.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Ne sudjelujte u tuđim prepirkama i svađama, osobito u onima u kojima se ponižava i vrijeđa druge.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Ne potičite sami takve rasprave niti se ne obračunavajte s osobama koje vam nisu drage preko interneta.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Privatne razgovore i rasprave vodite preko privatnih poruka</a:t>
            </a:r>
            <a:r>
              <a:rPr lang="hr-HR" sz="20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Prilikom preuzimanja i objave sadržaja s interneta, uvijek navedite izvor i na taj način poštujte autorstvo drugih.</a:t>
            </a:r>
            <a:endParaRPr lang="hr-H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Zakon o autorskim i srodnim pravima 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</a:rPr>
              <a:t>Film, knjiga, strip i slika ne mogu nastati a da netko nije stvarao i radio na tome.</a:t>
            </a:r>
          </a:p>
          <a:p>
            <a:r>
              <a:rPr lang="hr-HR" sz="2000" dirty="0" smtClean="0">
                <a:latin typeface="Calibri" panose="020F0502020204030204" pitchFamily="34" charset="0"/>
              </a:rPr>
              <a:t>Rezultat toga stvaralačkog rada naziva se autorsko djelo, nad kojim njegov autor stječe autorsko pravo.</a:t>
            </a:r>
          </a:p>
          <a:p>
            <a:r>
              <a:rPr lang="hr-HR" sz="2000" dirty="0" smtClean="0">
                <a:latin typeface="Calibri" panose="020F0502020204030204" pitchFamily="34" charset="0"/>
              </a:rPr>
              <a:t>Prilikom izrade prezentacija, preuzimanja fotografija, crteža i slično vodite računa o sljedećem: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</a:rPr>
              <a:t>simbol  </a:t>
            </a:r>
            <a:r>
              <a:rPr lang="hr-HR" sz="2000" dirty="0">
                <a:latin typeface="Calibri" panose="020F0502020204030204" pitchFamily="34" charset="0"/>
              </a:rPr>
              <a:t>© </a:t>
            </a:r>
            <a:r>
              <a:rPr lang="hr-HR" sz="2000" dirty="0" smtClean="0">
                <a:latin typeface="Calibri" panose="020F0502020204030204" pitchFamily="34" charset="0"/>
              </a:rPr>
              <a:t>(potječe </a:t>
            </a:r>
            <a:r>
              <a:rPr lang="hr-HR" sz="2000" dirty="0">
                <a:latin typeface="Calibri" panose="020F0502020204030204" pitchFamily="34" charset="0"/>
              </a:rPr>
              <a:t>od engleske riječi </a:t>
            </a:r>
            <a:r>
              <a:rPr lang="hr-HR" sz="2000" dirty="0" smtClean="0">
                <a:latin typeface="Calibri" panose="020F0502020204030204" pitchFamily="34" charset="0"/>
              </a:rPr>
              <a:t>Copyright), i njime se</a:t>
            </a:r>
          </a:p>
          <a:p>
            <a:pPr marL="0" indent="0">
              <a:buNone/>
            </a:pPr>
            <a:r>
              <a:rPr lang="hr-HR" sz="2000" dirty="0">
                <a:latin typeface="Calibri" panose="020F0502020204030204" pitchFamily="34" charset="0"/>
              </a:rPr>
              <a:t>       </a:t>
            </a:r>
            <a:r>
              <a:rPr lang="hr-HR" sz="2000" dirty="0" smtClean="0">
                <a:latin typeface="Calibri" panose="020F0502020204030204" pitchFamily="34" charset="0"/>
              </a:rPr>
              <a:t>upozorava </a:t>
            </a:r>
            <a:r>
              <a:rPr lang="hr-HR" sz="2000" dirty="0">
                <a:latin typeface="Calibri" panose="020F0502020204030204" pitchFamily="34" charset="0"/>
              </a:rPr>
              <a:t>da je </a:t>
            </a:r>
            <a:r>
              <a:rPr lang="hr-HR" sz="2000" dirty="0" smtClean="0">
                <a:latin typeface="Calibri" panose="020F0502020204030204" pitchFamily="34" charset="0"/>
              </a:rPr>
              <a:t>neko </a:t>
            </a:r>
            <a:r>
              <a:rPr lang="hr-HR" sz="2000" dirty="0">
                <a:latin typeface="Calibri" panose="020F0502020204030204" pitchFamily="34" charset="0"/>
              </a:rPr>
              <a:t>djelo zaštićeno autorskim </a:t>
            </a:r>
            <a:r>
              <a:rPr lang="hr-HR" sz="2000" dirty="0" smtClean="0">
                <a:latin typeface="Calibri" panose="020F0502020204030204" pitchFamily="34" charset="0"/>
              </a:rPr>
              <a:t>pravom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Calibri" panose="020F0502020204030204" pitchFamily="34" charset="0"/>
              </a:rPr>
              <a:t> najbolje je potražiti simbol CC  (CC licenca - davanje odobrenja za uporabu autorskog djela bez autorske naknade uz određenje uvjete)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Calibri" panose="020F0502020204030204" pitchFamily="34" charset="0"/>
              </a:rPr>
              <a:t>Kod fotografija i ilustracija prije preuzimanja ako želite biti upoznati s pravima korištenja, odaberite kategoriju Alati i podkategoriju Prava korištenja</a:t>
            </a:r>
          </a:p>
        </p:txBody>
      </p:sp>
    </p:spTree>
    <p:extLst>
      <p:ext uri="{BB962C8B-B14F-4D97-AF65-F5344CB8AC3E}">
        <p14:creationId xmlns:p14="http://schemas.microsoft.com/office/powerpoint/2010/main" val="25897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>
                <a:latin typeface="Calibri" panose="020F0502020204030204" pitchFamily="34" charset="0"/>
              </a:rPr>
              <a:t>-Hrvatski </a:t>
            </a:r>
            <a:r>
              <a:rPr lang="hr-HR" sz="2200" dirty="0">
                <a:latin typeface="Calibri" panose="020F0502020204030204" pitchFamily="34" charset="0"/>
              </a:rPr>
              <a:t>pravopis. 2013. Institut za hrvatski jezik i jezikoslovlje. Zagreb.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-Zakon </a:t>
            </a:r>
            <a:r>
              <a:rPr lang="pl-PL" sz="2200" dirty="0">
                <a:latin typeface="Calibri" panose="020F0502020204030204" pitchFamily="34" charset="0"/>
              </a:rPr>
              <a:t>o autorskom pravu i srodnim pravima. 2003. URL: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http://www.zakon.hr/z/106/Zakon-o-autorskom-pravu-i-srodnim-pravima</a:t>
            </a:r>
            <a:r>
              <a:rPr lang="pl-PL" sz="2200" dirty="0">
                <a:latin typeface="Calibri" panose="020F0502020204030204" pitchFamily="34" charset="0"/>
              </a:rPr>
              <a:t>. (pristupljeno </a:t>
            </a:r>
            <a:r>
              <a:rPr lang="pl-PL" sz="2200" dirty="0" smtClean="0">
                <a:latin typeface="Calibri" panose="020F0502020204030204" pitchFamily="34" charset="0"/>
              </a:rPr>
              <a:t>1.4.2020</a:t>
            </a:r>
            <a:r>
              <a:rPr lang="pl-PL" sz="2200" dirty="0">
                <a:latin typeface="Calibri" panose="020F0502020204030204" pitchFamily="34" charset="0"/>
              </a:rPr>
              <a:t>.)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-https</a:t>
            </a:r>
            <a:r>
              <a:rPr lang="pl-PL" sz="2200" dirty="0">
                <a:latin typeface="Calibri" panose="020F0502020204030204" pitchFamily="34" charset="0"/>
              </a:rPr>
              <a:t>://www.medijskapismenost.hr/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850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34911C-9886-4F51-A569-6C975373E60F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purl.org/dc/dcmitype/"/>
    <ds:schemaRef ds:uri="64a39961-3285-4b83-ab38-a53665f7c43d"/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A91C20-B0E2-4CBD-BF7D-FA41BC62F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BB6B82-2262-4F58-BFF1-EB447FD9E1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374</Words>
  <Application>Microsoft Office PowerPoint</Application>
  <PresentationFormat>Prikaz na zaslonu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Dani medijske pismenosti 2020.</vt:lpstr>
      <vt:lpstr>   Cilj: </vt:lpstr>
      <vt:lpstr>Pravila lijepog ponašanja</vt:lpstr>
      <vt:lpstr>PowerPointova prezentacija</vt:lpstr>
      <vt:lpstr>Zakon o autorskim i srodnim pravima </vt:lpstr>
      <vt:lpstr>Popis 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Poštivaj sebe i druge u virtualnom svijetu</dc:title>
  <dc:creator>Korisnik</dc:creator>
  <cp:lastModifiedBy>Manin</cp:lastModifiedBy>
  <cp:revision>22</cp:revision>
  <dcterms:created xsi:type="dcterms:W3CDTF">2020-03-31T18:22:49Z</dcterms:created>
  <dcterms:modified xsi:type="dcterms:W3CDTF">2020-06-14T16:16:31Z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