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EADA927-00E7-4A53-A99E-AFEF5804EA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33C2859-B06F-42AC-93C7-3A022E943F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069B37F-E217-4051-B40A-5811A3FDF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76EB4-A75A-4F42-92EA-A73734CCDF33}" type="datetimeFigureOut">
              <a:rPr lang="hr-HR" smtClean="0"/>
              <a:t>19.10.2023.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5AB1E4F-94EC-456E-9088-8758C60FF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208BBF8-F70E-4AFA-BB87-0C31A6371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C5B04-F01A-4BD1-82FF-8C9A640B1E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422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0225EA8-0351-4BDE-A7CA-13AC46832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33D96007-C643-4F04-8A37-F9B286DE4A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7078384-8617-4588-A6C5-5D0F1EBEE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76EB4-A75A-4F42-92EA-A73734CCDF33}" type="datetimeFigureOut">
              <a:rPr lang="hr-HR" smtClean="0"/>
              <a:t>19.10.2023.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99318AF-CF3D-44AE-AD2F-DAFA4E163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9374E75-1961-4244-BDF7-22F09F9C6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C5B04-F01A-4BD1-82FF-8C9A640B1E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8393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693DC8DF-39CF-40C2-AE98-1550C30068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4C0DA492-08D2-4EC4-9FE7-390CA96BA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AA852C9-0D69-49FE-A313-62387B1D3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76EB4-A75A-4F42-92EA-A73734CCDF33}" type="datetimeFigureOut">
              <a:rPr lang="hr-HR" smtClean="0"/>
              <a:t>19.10.2023.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4122D73-0E28-433D-8204-94F09274E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A085BD1-21A1-4A0E-A811-EA5D24FBB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C5B04-F01A-4BD1-82FF-8C9A640B1E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6421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E8E1E68-BD88-4974-A0FA-5D090B19C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A66E416-37A9-4A01-ABF4-BF1D6A8AD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F0C77BA-01CD-489C-A093-BF9EBF00C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76EB4-A75A-4F42-92EA-A73734CCDF33}" type="datetimeFigureOut">
              <a:rPr lang="hr-HR" smtClean="0"/>
              <a:t>19.10.2023.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C7D1192-DB12-42D2-A2F3-D1FBC55D5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FBD1023-146A-4623-AAB3-13022BB77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C5B04-F01A-4BD1-82FF-8C9A640B1E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4246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AF2E68B-22BA-487E-9C39-210B3FF97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864140C-87A2-405E-891E-2C24365435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50D51F9-774B-4693-AEE6-067919BBD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76EB4-A75A-4F42-92EA-A73734CCDF33}" type="datetimeFigureOut">
              <a:rPr lang="hr-HR" smtClean="0"/>
              <a:t>19.10.2023.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A8C96E9-3F37-43DB-9A1C-F53BC5BF2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FF7B11F-73C1-4340-B6BF-84FEE6EE8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C5B04-F01A-4BD1-82FF-8C9A640B1E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3249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6DF9004-4B5D-4ED4-9FB1-4FAFE1B7F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ABB66D9-B97D-4B0B-A52E-F29177D0BF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1A43A488-FF5C-4341-BD39-504D59E291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7C6666B-DE7E-4F0B-B0DF-D45EDD005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76EB4-A75A-4F42-92EA-A73734CCDF33}" type="datetimeFigureOut">
              <a:rPr lang="hr-HR" smtClean="0"/>
              <a:t>19.10.2023.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60B96DD3-11CB-4D82-BC89-81A158FE2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00E4D45A-BF01-477A-A646-03A4BD0BE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C5B04-F01A-4BD1-82FF-8C9A640B1E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8793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FD6F11F-440E-4162-815C-CAE39A96B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25BBBDE-87E5-49B4-8CE5-79EDDE2B7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5EB70718-01A6-4700-8EC8-8A35AE8D7E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7C374226-A164-40F0-B80A-035D897AC3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56F17D7B-E838-4F47-9BDF-5FC27AC8FE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E2E1A668-FCA0-45D0-A9C2-EC69F2930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76EB4-A75A-4F42-92EA-A73734CCDF33}" type="datetimeFigureOut">
              <a:rPr lang="hr-HR" smtClean="0"/>
              <a:t>19.10.2023.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814139FC-E1B5-4231-943B-8CF4E4565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EA82ABCF-E25E-49DD-8EDE-C2E1BD526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C5B04-F01A-4BD1-82FF-8C9A640B1E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3258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DF6C846-CE20-4D76-81B0-36D37DB43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4B697257-8AFE-479F-AD31-D549F507E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76EB4-A75A-4F42-92EA-A73734CCDF33}" type="datetimeFigureOut">
              <a:rPr lang="hr-HR" smtClean="0"/>
              <a:t>19.10.2023.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23BB1162-807D-45EF-BCFB-EB0F5B21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DB3C7DC9-5343-4DCC-AE09-F1DFB5FE3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C5B04-F01A-4BD1-82FF-8C9A640B1E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3715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164BCD46-C57C-4339-9A33-4303A64E7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76EB4-A75A-4F42-92EA-A73734CCDF33}" type="datetimeFigureOut">
              <a:rPr lang="hr-HR" smtClean="0"/>
              <a:t>19.10.2023.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E0936A3F-FA9E-4CC0-9F9F-F3AC8F738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88DB241E-2548-4641-A116-9F739AC5A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C5B04-F01A-4BD1-82FF-8C9A640B1E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9399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3078A00-D4C4-4C2C-A558-9B172582E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38CE35D-1D38-4DC1-8A56-B5363A6A0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CBAF73C8-1B1C-4419-A89C-74E2A4E72C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0A03738B-17FB-43AC-BA56-BF75F6FD8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76EB4-A75A-4F42-92EA-A73734CCDF33}" type="datetimeFigureOut">
              <a:rPr lang="hr-HR" smtClean="0"/>
              <a:t>19.10.2023.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70373648-9473-48D6-986E-1961E0BBF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70193B9D-3911-4080-A4A4-2B074520C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C5B04-F01A-4BD1-82FF-8C9A640B1E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2987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FEE6EE3-C192-4CA4-98BA-E704A4F49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D5B3ACDF-E779-4A42-9895-452E850663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7AA22902-6C45-4EDC-AFAA-B838CE89B1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9ED05BE9-46B2-411D-B63D-DF6204982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76EB4-A75A-4F42-92EA-A73734CCDF33}" type="datetimeFigureOut">
              <a:rPr lang="hr-HR" smtClean="0"/>
              <a:t>19.10.2023.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F966A662-0099-4458-B6AB-78CF581F5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4C391BD6-D7D2-4E67-B404-26C665006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C5B04-F01A-4BD1-82FF-8C9A640B1E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8291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1E2631CE-70A8-47E9-AC8F-7239D3A06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6C25361-196D-4AC6-997A-EAB4CBFC30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52E26E0-EDB1-44E5-B450-2D81486F83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76EB4-A75A-4F42-92EA-A73734CCDF33}" type="datetimeFigureOut">
              <a:rPr lang="hr-HR" smtClean="0"/>
              <a:t>19.10.2023.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6EC32C3-1CC4-413A-8851-DBC685BCB6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5223E19-C2BC-4D92-9DC7-E60B1E97A5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C5B04-F01A-4BD1-82FF-8C9A640B1E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0685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09938F2-C9DA-44E6-BD0B-6E65F3612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71055"/>
            <a:ext cx="9144000" cy="2360090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b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br>
            <a:r>
              <a:rPr lang="hr-HR" sz="2700" b="1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Vlada Republike Hrvatske je na svojoj 248. sjednici održanoj 7. rujna 2023. godine, na prijedlog Ureda za ravnopravnost spolova, Zaključkom (KLASA: 022-03/23-07/177, URBROJ: 50301-04/12-23-6) donijela </a:t>
            </a:r>
            <a:r>
              <a:rPr lang="hr-HR" sz="2700" b="1" i="1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Protokol o postupanju u slučaju seksualnog nasilja</a:t>
            </a:r>
            <a:r>
              <a:rPr lang="hr-HR" sz="2700" b="1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. </a:t>
            </a:r>
            <a:br>
              <a:rPr lang="hr-HR" sz="2700" b="1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br>
              <a:rPr lang="hr-HR" sz="2700" b="1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r>
              <a:rPr lang="hr-HR" sz="2700" b="1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Pripremila Biljana Manin, </a:t>
            </a:r>
            <a:r>
              <a:rPr lang="hr-HR" sz="2700" b="1" dirty="0" err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dipl.pedagog</a:t>
            </a:r>
            <a:r>
              <a:rPr lang="hr-HR" sz="2700" b="1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, izvrstan savjetnik </a:t>
            </a:r>
            <a:endParaRPr lang="hr-HR" sz="2700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D2B7ABC-0976-4C9A-BE01-4EB96315C3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36655"/>
            <a:ext cx="9144000" cy="1182253"/>
          </a:xfrm>
        </p:spPr>
        <p:txBody>
          <a:bodyPr>
            <a:noAutofit/>
          </a:bodyPr>
          <a:lstStyle/>
          <a:p>
            <a:r>
              <a:rPr lang="hr-HR" sz="4000" b="1" dirty="0"/>
              <a:t>PROTOKOL O POSTUPANJU </a:t>
            </a:r>
          </a:p>
          <a:p>
            <a:r>
              <a:rPr lang="hr-HR" sz="4000" b="1" dirty="0"/>
              <a:t>U SLUČAJU SEKSUALNOG NASILJA</a:t>
            </a:r>
          </a:p>
        </p:txBody>
      </p:sp>
    </p:spTree>
    <p:extLst>
      <p:ext uri="{BB962C8B-B14F-4D97-AF65-F5344CB8AC3E}">
        <p14:creationId xmlns:p14="http://schemas.microsoft.com/office/powerpoint/2010/main" val="3347196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686671A-CDC8-4CC7-BBE9-881359974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Seksualno nasilje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3B72B6E-FCB1-4402-95A3-E44707D42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r-HR" dirty="0"/>
              <a:t>prevladavajući oblik rodno uvjetovanoga nasilja</a:t>
            </a:r>
          </a:p>
          <a:p>
            <a:pPr algn="just"/>
            <a:r>
              <a:rPr lang="hr-HR" dirty="0"/>
              <a:t>može ga doživjeti bilo koja osoba</a:t>
            </a:r>
          </a:p>
          <a:p>
            <a:pPr algn="just"/>
            <a:r>
              <a:rPr lang="hr-HR" dirty="0"/>
              <a:t>žrtve su češće osobe ženskoga roda</a:t>
            </a:r>
          </a:p>
          <a:p>
            <a:pPr algn="just"/>
            <a:r>
              <a:rPr lang="hr-HR" dirty="0"/>
              <a:t>počinitelji su u najviše slučajeva osobe muškoga roda</a:t>
            </a:r>
          </a:p>
          <a:p>
            <a:pPr algn="just"/>
            <a:r>
              <a:rPr lang="hr-HR" dirty="0"/>
              <a:t>to je važan društveni problem zbog: rasprostranjenost</a:t>
            </a:r>
          </a:p>
          <a:p>
            <a:pPr marL="0" indent="0" algn="just">
              <a:buNone/>
            </a:pPr>
            <a:r>
              <a:rPr lang="hr-HR" dirty="0"/>
              <a:t>					         neprepoznavanje (neprijavljivanja)</a:t>
            </a:r>
          </a:p>
          <a:p>
            <a:pPr algn="just"/>
            <a:r>
              <a:rPr lang="hr-HR" dirty="0"/>
              <a:t>Vijeće Europe (2003.) do 18. godine života jedno od petero djece će doživjeti neki oblik seksualnog nasilja</a:t>
            </a:r>
          </a:p>
          <a:p>
            <a:pPr algn="just"/>
            <a:r>
              <a:rPr lang="hr-HR" dirty="0"/>
              <a:t>sve učestalije je elektroničko seksualno nasilje</a:t>
            </a:r>
          </a:p>
        </p:txBody>
      </p:sp>
    </p:spTree>
    <p:extLst>
      <p:ext uri="{BB962C8B-B14F-4D97-AF65-F5344CB8AC3E}">
        <p14:creationId xmlns:p14="http://schemas.microsoft.com/office/powerpoint/2010/main" val="2964221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B5D09D8-7013-4943-94E2-8370AF12B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34730"/>
          </a:xfrm>
        </p:spPr>
        <p:txBody>
          <a:bodyPr>
            <a:noAutofit/>
          </a:bodyPr>
          <a:lstStyle/>
          <a:p>
            <a:pPr algn="ctr"/>
            <a:r>
              <a:rPr lang="hr-HR" b="1" dirty="0"/>
              <a:t>Odgojno-obrazovne i druge ustanove koje skrbe o djeci</a:t>
            </a:r>
            <a:br>
              <a:rPr lang="hr-HR" b="1" dirty="0"/>
            </a:br>
            <a:r>
              <a:rPr lang="hr-HR" b="1" dirty="0"/>
              <a:t>ŠKOLA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5F7D17F-30E2-4BA5-8C22-969C08815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50835"/>
            <a:ext cx="10515600" cy="3526127"/>
          </a:xfrm>
        </p:spPr>
        <p:txBody>
          <a:bodyPr/>
          <a:lstStyle/>
          <a:p>
            <a:pPr algn="just"/>
            <a:r>
              <a:rPr lang="hr-HR" dirty="0"/>
              <a:t>dužne su pružiti zaštitu i skrb o ostvarivanju prava i dobrobiti djeteta u slučajevima seksualnog nasilja</a:t>
            </a:r>
          </a:p>
          <a:p>
            <a:pPr algn="just"/>
            <a:r>
              <a:rPr lang="hr-HR" dirty="0"/>
              <a:t>senzibiliziraju i educiraju svoje djelatnike o toj temi</a:t>
            </a:r>
          </a:p>
          <a:p>
            <a:pPr algn="just"/>
            <a:r>
              <a:rPr lang="hr-HR" dirty="0"/>
              <a:t>izrađuju sigurnosno-zaštitne i provode preventivne programe</a:t>
            </a:r>
          </a:p>
          <a:p>
            <a:pPr algn="just"/>
            <a:r>
              <a:rPr lang="hr-HR" dirty="0"/>
              <a:t>najbitnija je SIGURNOST djece</a:t>
            </a:r>
          </a:p>
          <a:p>
            <a:pPr algn="just"/>
            <a:r>
              <a:rPr lang="hr-HR" dirty="0"/>
              <a:t>pribaviti uvjerenje da se protiv zaposlenika ne vodi kazneni postupak</a:t>
            </a:r>
          </a:p>
          <a:p>
            <a:pPr algn="just"/>
            <a:r>
              <a:rPr lang="hr-HR" dirty="0"/>
              <a:t>AZOO će provoditi stručno usavršavanje na ovu temu</a:t>
            </a:r>
          </a:p>
        </p:txBody>
      </p:sp>
    </p:spTree>
    <p:extLst>
      <p:ext uri="{BB962C8B-B14F-4D97-AF65-F5344CB8AC3E}">
        <p14:creationId xmlns:p14="http://schemas.microsoft.com/office/powerpoint/2010/main" val="2437895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E0F2900-E1F1-4369-AFAB-3FB25EEEB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0" lang="hr-HR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POSTUPANJE U SLUČAJU SEKSUALNOG NASILJA NAD DJETETOM</a:t>
            </a:r>
            <a:endParaRPr lang="hr-HR" sz="40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A4D1562-5228-4F14-91B9-D3C0AB0D1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7818"/>
            <a:ext cx="10515600" cy="4699145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hr-HR" b="1" dirty="0"/>
              <a:t>odmah</a:t>
            </a:r>
            <a:r>
              <a:rPr lang="hr-HR" dirty="0"/>
              <a:t> poduzeti sve mjere da se zaustavi i prekine aktualno nasilno ponašanje prema djetetu</a:t>
            </a:r>
          </a:p>
          <a:p>
            <a:pPr marL="514350" indent="-514350" algn="just">
              <a:buAutoNum type="arabicPeriod"/>
            </a:pPr>
            <a:r>
              <a:rPr lang="hr-HR" dirty="0"/>
              <a:t>na smiren način saslušati dijete žrtvu nasilja, po mogućnosti od strane stručne osobe te pružiti pomoć i potporu djetetu</a:t>
            </a:r>
          </a:p>
          <a:p>
            <a:pPr marL="514350" indent="-514350" algn="just">
              <a:buAutoNum type="arabicPeriod"/>
            </a:pPr>
            <a:r>
              <a:rPr lang="hr-HR" dirty="0"/>
              <a:t>razgovor s djetetom voditi u uvjetima i na način prilagođen djetetu (ne ispitivati, ne postavljati sugestivna pitanja, dopustiti djetetu neka samostalno opiše događaj na način i u opsegu kako to samo želi)</a:t>
            </a:r>
          </a:p>
          <a:p>
            <a:pPr marL="514350" indent="-514350" algn="just">
              <a:buAutoNum type="arabicPeriod"/>
            </a:pPr>
            <a:r>
              <a:rPr lang="hr-HR" dirty="0"/>
              <a:t>osoba koja vodi razgovor s djetetom treba ga upoznati s daljnjim postupanjem (prijava nasilja nadležnim tijelima i daljnje očekivane procedure)</a:t>
            </a:r>
          </a:p>
          <a:p>
            <a:pPr marL="514350" indent="-514350">
              <a:buAutoNum type="arabicPeriod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1344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0A0E318-DA5E-4A92-A6D5-D571B4166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930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DC7CBB4-811B-4E70-A6A6-D49582E73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5782"/>
            <a:ext cx="10515600" cy="5521181"/>
          </a:xfrm>
        </p:spPr>
        <p:txBody>
          <a:bodyPr/>
          <a:lstStyle/>
          <a:p>
            <a:pPr marL="0" indent="0" algn="just">
              <a:buNone/>
            </a:pPr>
            <a:r>
              <a:rPr lang="hr-HR" dirty="0"/>
              <a:t>5. škola vodi računa da se dijete o događaju ne izjašnjava više puta (1    razgovor)</a:t>
            </a:r>
          </a:p>
          <a:p>
            <a:pPr marL="0" indent="0" algn="just">
              <a:buNone/>
            </a:pPr>
            <a:r>
              <a:rPr lang="hr-HR" dirty="0"/>
              <a:t>6. po primanju informacije o sumnji da je dijete doživjelo seksualno nasilje, ravnatelj škole, odnosno svaka druga osoba koja ima saznanja o počinjenom seksualnom nasilju prema djetetu bez odgode prijavljuje sumnju o postojanju kaznenoga ili prekršajnog djela policiji ili državnom odvjetniku te Hrvatskom zavodu za socijalni rad. Ukoliko je počinitelj djelatnik škole poduzimaju se mjere sukladno njegovoj disciplinskoj odgovornosti.</a:t>
            </a:r>
          </a:p>
          <a:p>
            <a:pPr marL="0" indent="0" algn="just">
              <a:buNone/>
            </a:pPr>
            <a:r>
              <a:rPr lang="hr-HR" dirty="0"/>
              <a:t>7. poduzeti žurne mjere za sigurnost i zaštitu djeteta i obavijestiti roditelje/skrbnike, te Zavod ukoliko je sumnja da se nasilje dogodilo u obitelji </a:t>
            </a:r>
          </a:p>
        </p:txBody>
      </p:sp>
    </p:spTree>
    <p:extLst>
      <p:ext uri="{BB962C8B-B14F-4D97-AF65-F5344CB8AC3E}">
        <p14:creationId xmlns:p14="http://schemas.microsoft.com/office/powerpoint/2010/main" val="2290453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6912FE0-AD6C-4A12-8EF0-1834F29BC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4402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6078D2A-098D-44D2-B7A6-A2D8D0B32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9528"/>
            <a:ext cx="10515600" cy="600334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hr-HR" dirty="0"/>
              <a:t>8. ukoliko je djetetu potrebna žurna liječnička intervencija ili pregled odmah pozvati službu hitne medicinske pomoći ili stručna osoba iz škole otprati dijete liječniku i sačeka liječničku preporuku o daljnjem postupanju</a:t>
            </a:r>
          </a:p>
          <a:p>
            <a:pPr marL="0" indent="0" algn="just">
              <a:buNone/>
            </a:pPr>
            <a:r>
              <a:rPr lang="hr-HR" dirty="0"/>
              <a:t>9. ukoliko su roditelji/skrbnici nedostupni, ne žele se odazvati ili postoji sumnja na zlostavljanje od strane istih, u suradnji s policijom obavijestiti Zavod kako bi se osigurala prisutnost socijalnog radnika pri razgovoru policijskog službenika s djetetom, ukoliko to nije moguće osigurati prisutnost stručnog radnika škole</a:t>
            </a:r>
          </a:p>
          <a:p>
            <a:pPr marL="0" indent="0" algn="just">
              <a:buNone/>
            </a:pPr>
            <a:r>
              <a:rPr lang="hr-HR" dirty="0"/>
              <a:t>10. dijete žrtvu i osobe koje skrbe o djetetu upoznati s mogućnostima izvaninstitucionalne ili institucionalne pomoći i potpore djetetu</a:t>
            </a:r>
          </a:p>
          <a:p>
            <a:pPr marL="0" indent="0" algn="just">
              <a:buNone/>
            </a:pPr>
            <a:r>
              <a:rPr lang="hr-HR" dirty="0"/>
              <a:t>11. poduzeti mjere za zaštitu privatnosti djeteta žrtve</a:t>
            </a:r>
          </a:p>
          <a:p>
            <a:pPr marL="0" indent="0" algn="just">
              <a:buNone/>
            </a:pPr>
            <a:r>
              <a:rPr lang="hr-HR" dirty="0"/>
              <a:t>12. ako je počinitelj nasilja djelatnik škole, ravnatelj poduzima mjere zaštite djeteta žrtve i druge djece od kontakta s počiniteljem, te utvrđuje odgovornost i po potrebi određuje disciplinsku kaznu</a:t>
            </a:r>
          </a:p>
          <a:p>
            <a:pPr marL="0" indent="0" algn="just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82207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4F80820-11DD-4290-AFEF-664881F39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930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BE59228-2BED-4F3E-B67B-CA898AFE8D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5782"/>
            <a:ext cx="10515600" cy="552118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hr-HR" dirty="0"/>
              <a:t>13. </a:t>
            </a:r>
            <a:r>
              <a:rPr lang="hr-HR" b="1" dirty="0"/>
              <a:t>u slučaju vršnjačkog seksualnog nasilja dodatno:</a:t>
            </a:r>
          </a:p>
          <a:p>
            <a:pPr marL="0" indent="0" algn="just">
              <a:buNone/>
            </a:pPr>
            <a:r>
              <a:rPr lang="hr-HR" dirty="0"/>
              <a:t>- stručna osoba razgovora s djetetom počiniteljem nasilja, ukazujući mu na neprihvatljivost i štetnost takvog ponašanja. Tijekom razgovora obratiti pozornost iznosi li dijete neke okolnosti koje bi ukazivale da je dijete žrtva zanemarivanja ili zlostavljanja u svojoj obitelji ili izvan nje te u tom slučaju obavijestiti Zavod</a:t>
            </a:r>
          </a:p>
          <a:p>
            <a:pPr algn="just">
              <a:buFontTx/>
              <a:buChar char="-"/>
            </a:pPr>
            <a:r>
              <a:rPr lang="hr-HR" dirty="0"/>
              <a:t>pozvati roditelje/skrbnike djeteta koje je počinitelj nasilja, upoznati ih s događajem, neprihvatljivošću i štetnošću takvog ponašanja, savjetovati ih s ciljem promjene takvog ponašanja djeteta, uputiti ih na uključivanje u savjetovanje ili stručnu pomoć</a:t>
            </a:r>
          </a:p>
          <a:p>
            <a:pPr algn="just">
              <a:buFontTx/>
              <a:buChar char="-"/>
            </a:pPr>
            <a:r>
              <a:rPr lang="hr-HR" dirty="0"/>
              <a:t>dijete i osobe koje skrbe o njemu obavijestiti o obvezi prijave Zavodu, policiji i državnom odvjetništvu te očekivanim procedurama</a:t>
            </a:r>
          </a:p>
          <a:p>
            <a:pPr algn="just">
              <a:buFontTx/>
              <a:buChar char="-"/>
            </a:pPr>
            <a:r>
              <a:rPr lang="hr-HR" dirty="0"/>
              <a:t>poduzeti mjere za zaštitu privatnosti djece</a:t>
            </a:r>
          </a:p>
          <a:p>
            <a:pPr algn="just">
              <a:buFontTx/>
              <a:buChar char="-"/>
            </a:pPr>
            <a:r>
              <a:rPr lang="hr-HR" dirty="0"/>
              <a:t>poduzeti mjere za sustavnu i kontinuiranu prevenciju nasilja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74771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7CB18B6-9C6A-4779-A87A-ACCF676B7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3639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8BDBD80-0AC2-4F0A-B405-B6B0D6439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8764"/>
            <a:ext cx="10515600" cy="56781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/>
              <a:t>14. ukoliko je nasilno postupanje izazvalo ili može izazvati visoku razinu uznemirenosti istresa kod druge djece škola će zatražiti psihološku ili socijalno/pedagoško/psihološku pomoć</a:t>
            </a:r>
          </a:p>
          <a:p>
            <a:pPr marL="0" indent="0">
              <a:buNone/>
            </a:pPr>
            <a:r>
              <a:rPr lang="hr-HR" dirty="0"/>
              <a:t>15. o svim poduzetim aktivnostima i mjerama radi zaštite djece te o svojim opažanjima djelatnici škole vode službene bilješke koje predaju ravnatelju, a na zahtjev se dostavljaju i drugim nadležnim tijelima</a:t>
            </a:r>
          </a:p>
          <a:p>
            <a:pPr marL="0" indent="0">
              <a:buNone/>
            </a:pPr>
            <a:r>
              <a:rPr lang="hr-HR" dirty="0"/>
              <a:t>16. o postupanje povodom prijave sumnje na seksualno nasilje nad djetetom škola je dužna najkasnije u roku 7 dana obavijestiti:</a:t>
            </a:r>
          </a:p>
          <a:p>
            <a:pPr>
              <a:buFontTx/>
              <a:buChar char="-"/>
            </a:pPr>
            <a:r>
              <a:rPr lang="hr-HR" dirty="0"/>
              <a:t>nadležno ministarstvo</a:t>
            </a:r>
          </a:p>
          <a:p>
            <a:pPr>
              <a:buFontTx/>
              <a:buChar char="-"/>
            </a:pPr>
            <a:r>
              <a:rPr lang="hr-HR" dirty="0"/>
              <a:t>pravobraniteljicu za djecu</a:t>
            </a:r>
          </a:p>
          <a:p>
            <a:pPr>
              <a:buFontTx/>
              <a:buChar char="-"/>
            </a:pPr>
            <a:r>
              <a:rPr lang="hr-HR" dirty="0"/>
              <a:t>pravobraniteljicu za osobe s invaliditetom ukoliko dijete ima teškoće u razvoju</a:t>
            </a:r>
          </a:p>
          <a:p>
            <a:pPr>
              <a:buFontTx/>
              <a:buChar char="-"/>
            </a:pPr>
            <a:r>
              <a:rPr lang="hr-HR" dirty="0"/>
              <a:t>nadležnog liječnika školske i adolescentne medicine i nadležnog liječnika primarne zdravstvene zaštite</a:t>
            </a:r>
          </a:p>
        </p:txBody>
      </p:sp>
    </p:spTree>
    <p:extLst>
      <p:ext uri="{BB962C8B-B14F-4D97-AF65-F5344CB8AC3E}">
        <p14:creationId xmlns:p14="http://schemas.microsoft.com/office/powerpoint/2010/main" val="656056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298FD89-7A7B-4EF7-BD6E-44FF95285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Protokol o postupanju u slučaju seksualnog nasilja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779ED8D-8734-4AD5-961F-E8F5A7DE6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nalazi se na oglasnoj ploči u zbornici</a:t>
            </a:r>
          </a:p>
          <a:p>
            <a:r>
              <a:rPr lang="hr-HR" dirty="0"/>
              <a:t>na mrežnim stranicama škole</a:t>
            </a:r>
          </a:p>
          <a:p>
            <a:r>
              <a:rPr lang="hr-HR" dirty="0"/>
              <a:t>u </a:t>
            </a:r>
            <a:r>
              <a:rPr lang="hr-HR" dirty="0" err="1"/>
              <a:t>Teams</a:t>
            </a:r>
            <a:r>
              <a:rPr lang="hr-HR" dirty="0"/>
              <a:t>-u</a:t>
            </a:r>
          </a:p>
        </p:txBody>
      </p:sp>
    </p:spTree>
    <p:extLst>
      <p:ext uri="{BB962C8B-B14F-4D97-AF65-F5344CB8AC3E}">
        <p14:creationId xmlns:p14="http://schemas.microsoft.com/office/powerpoint/2010/main" val="1584189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810</Words>
  <Application>Microsoft Office PowerPoint</Application>
  <PresentationFormat>Široki zaslon</PresentationFormat>
  <Paragraphs>49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sustava Office</vt:lpstr>
      <vt:lpstr> Vlada Republike Hrvatske je na svojoj 248. sjednici održanoj 7. rujna 2023. godine, na prijedlog Ureda za ravnopravnost spolova, Zaključkom (KLASA: 022-03/23-07/177, URBROJ: 50301-04/12-23-6) donijela Protokol o postupanju u slučaju seksualnog nasilja.   Pripremila Biljana Manin, dipl.pedagog, izvrstan savjetnik </vt:lpstr>
      <vt:lpstr>Seksualno nasilje</vt:lpstr>
      <vt:lpstr>Odgojno-obrazovne i druge ustanove koje skrbe o djeci ŠKOLA</vt:lpstr>
      <vt:lpstr>POSTUPANJE U SLUČAJU SEKSUALNOG NASILJA NAD DJETETOM</vt:lpstr>
      <vt:lpstr>PowerPoint prezentacija</vt:lpstr>
      <vt:lpstr>PowerPoint prezentacija</vt:lpstr>
      <vt:lpstr>PowerPoint prezentacija</vt:lpstr>
      <vt:lpstr>PowerPoint prezentacija</vt:lpstr>
      <vt:lpstr>Protokol o postupanju u slučaju seksualnog nasilja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Biljana Manin</dc:creator>
  <cp:lastModifiedBy>Biljana Manin</cp:lastModifiedBy>
  <cp:revision>18</cp:revision>
  <dcterms:created xsi:type="dcterms:W3CDTF">2023-10-18T12:25:15Z</dcterms:created>
  <dcterms:modified xsi:type="dcterms:W3CDTF">2023-10-19T12:18:36Z</dcterms:modified>
</cp:coreProperties>
</file>