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8"/>
  </p:notesMasterIdLst>
  <p:sldIdLst>
    <p:sldId id="256" r:id="rId2"/>
    <p:sldId id="257" r:id="rId3"/>
    <p:sldId id="309" r:id="rId4"/>
    <p:sldId id="313" r:id="rId5"/>
    <p:sldId id="258" r:id="rId6"/>
    <p:sldId id="314" r:id="rId7"/>
  </p:sldIdLst>
  <p:sldSz cx="9144000" cy="5143500" type="screen16x9"/>
  <p:notesSz cx="6858000" cy="9144000"/>
  <p:embeddedFontLst>
    <p:embeddedFont>
      <p:font typeface="Architects Daughter" panose="020B0604020202020204" charset="0"/>
      <p:regular r:id="rId9"/>
    </p:embeddedFont>
    <p:embeddedFont>
      <p:font typeface="Catamaran" panose="020B0604020202020204" charset="-18"/>
      <p:regular r:id="rId10"/>
      <p:bold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5EF88AC-EC33-475C-ACBA-4982C5000F98}">
  <a:tblStyle styleId="{05EF88AC-EC33-475C-ACBA-4982C5000F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Svijetli stil 2 - Isticanj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Stil teme 1 - Isticanj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7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15878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03c1a9252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03c1a9252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03c1a9252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03c1a9252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771237d4e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771237d4e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03113" y="216500"/>
            <a:ext cx="4937775" cy="452764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998355" y="1010125"/>
            <a:ext cx="3147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1389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tamaran"/>
              <a:buNone/>
              <a:defRPr sz="2000">
                <a:latin typeface="Catamaran"/>
                <a:ea typeface="Catamaran"/>
                <a:cs typeface="Catamaran"/>
                <a:sym typeface="Catamar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06600" y="1450925"/>
            <a:ext cx="7702200" cy="31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" name="Google Shape;17;p4"/>
          <p:cNvSpPr/>
          <p:nvPr/>
        </p:nvSpPr>
        <p:spPr>
          <a:xfrm>
            <a:off x="-50175" y="300150"/>
            <a:ext cx="7048800" cy="719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706600" y="1450925"/>
            <a:ext cx="7702200" cy="31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/>
          <p:nvPr/>
        </p:nvSpPr>
        <p:spPr>
          <a:xfrm>
            <a:off x="-50175" y="300150"/>
            <a:ext cx="7048800" cy="719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>
            <a:spLocks noGrp="1"/>
          </p:cNvSpPr>
          <p:nvPr>
            <p:ph type="ctrTitle"/>
          </p:nvPr>
        </p:nvSpPr>
        <p:spPr>
          <a:xfrm>
            <a:off x="1394950" y="3598868"/>
            <a:ext cx="3187500" cy="7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ubTitle" idx="1"/>
          </p:nvPr>
        </p:nvSpPr>
        <p:spPr>
          <a:xfrm>
            <a:off x="1394950" y="662775"/>
            <a:ext cx="3638100" cy="25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chitects Daughter"/>
              <a:buNone/>
              <a:defRPr sz="2700"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Char char="●"/>
              <a:defRPr sz="18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9" r:id="rId4"/>
    <p:sldLayoutId id="214748366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slide" Target="slide5.xml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5"/>
          <p:cNvSpPr/>
          <p:nvPr/>
        </p:nvSpPr>
        <p:spPr>
          <a:xfrm>
            <a:off x="3078775" y="2683275"/>
            <a:ext cx="1402200" cy="274200"/>
          </a:xfrm>
          <a:prstGeom prst="rect">
            <a:avLst/>
          </a:prstGeom>
          <a:solidFill>
            <a:srgbClr val="FFE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5"/>
          <p:cNvSpPr txBox="1">
            <a:spLocks noGrp="1"/>
          </p:cNvSpPr>
          <p:nvPr>
            <p:ph type="ctrTitle"/>
          </p:nvPr>
        </p:nvSpPr>
        <p:spPr>
          <a:xfrm>
            <a:off x="2915700" y="1010125"/>
            <a:ext cx="3312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r-HR" dirty="0" smtClean="0"/>
              <a:t>Tajna uspješnog učenja - 3. dio</a:t>
            </a:r>
            <a:endParaRPr dirty="0"/>
          </a:p>
        </p:txBody>
      </p:sp>
      <p:sp>
        <p:nvSpPr>
          <p:cNvPr id="176" name="Google Shape;176;p35"/>
          <p:cNvSpPr txBox="1">
            <a:spLocks noGrp="1"/>
          </p:cNvSpPr>
          <p:nvPr>
            <p:ph type="subTitle" idx="1"/>
          </p:nvPr>
        </p:nvSpPr>
        <p:spPr>
          <a:xfrm>
            <a:off x="311700" y="31389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hr-HR" sz="1800" dirty="0" smtClean="0"/>
              <a:t>Biljana </a:t>
            </a:r>
            <a:r>
              <a:rPr lang="hr-HR" sz="1800" dirty="0" err="1" smtClean="0"/>
              <a:t>Manin</a:t>
            </a:r>
            <a:r>
              <a:rPr lang="hr-HR" sz="1800" dirty="0" smtClean="0"/>
              <a:t>, dipl. pedagog,</a:t>
            </a:r>
          </a:p>
          <a:p>
            <a:pPr marL="0" indent="0"/>
            <a:r>
              <a:rPr lang="hr-HR" sz="1800" dirty="0" smtClean="0"/>
              <a:t> stručni suradnik savjetnik</a:t>
            </a:r>
            <a:endParaRPr lang="hr-HR" sz="1800" dirty="0"/>
          </a:p>
        </p:txBody>
      </p:sp>
      <p:pic>
        <p:nvPicPr>
          <p:cNvPr id="177" name="Google Shape;17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4" y="446123"/>
            <a:ext cx="778932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5250" y="3057527"/>
            <a:ext cx="778926" cy="793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35214" y="-1737375"/>
            <a:ext cx="3475024" cy="3813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99592" y="2939818"/>
            <a:ext cx="717488" cy="1156907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5">
            <a:hlinkClick r:id="rId7" action="ppaction://hlinksldjump"/>
          </p:cNvPr>
          <p:cNvSpPr/>
          <p:nvPr/>
        </p:nvSpPr>
        <p:spPr>
          <a:xfrm>
            <a:off x="3706800" y="3851325"/>
            <a:ext cx="1730400" cy="490800"/>
          </a:xfrm>
          <a:prstGeom prst="rect">
            <a:avLst/>
          </a:prstGeom>
          <a:solidFill>
            <a:srgbClr val="93C47D"/>
          </a:solidFill>
          <a:ln>
            <a:noFill/>
          </a:ln>
          <a:effectLst>
            <a:outerShdw blurRad="57150" dist="19050" dir="81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5">
            <a:hlinkClick r:id="rId7" action="ppaction://hlinksldjump"/>
          </p:cNvPr>
          <p:cNvSpPr txBox="1">
            <a:spLocks noGrp="1"/>
          </p:cNvSpPr>
          <p:nvPr>
            <p:ph type="ctrTitle"/>
          </p:nvPr>
        </p:nvSpPr>
        <p:spPr>
          <a:xfrm>
            <a:off x="4240818" y="3917025"/>
            <a:ext cx="915900" cy="3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START!</a:t>
            </a:r>
            <a:endParaRPr sz="1600" dirty="0"/>
          </a:p>
        </p:txBody>
      </p:sp>
      <p:sp>
        <p:nvSpPr>
          <p:cNvPr id="183" name="Google Shape;183;p35">
            <a:hlinkClick r:id="rId7" action="ppaction://hlinksldjump"/>
          </p:cNvPr>
          <p:cNvSpPr/>
          <p:nvPr/>
        </p:nvSpPr>
        <p:spPr>
          <a:xfrm rot="-5400000">
            <a:off x="4125666" y="3986063"/>
            <a:ext cx="194350" cy="237650"/>
          </a:xfrm>
          <a:custGeom>
            <a:avLst/>
            <a:gdLst/>
            <a:ahLst/>
            <a:cxnLst/>
            <a:rect l="l" t="t" r="r" b="b"/>
            <a:pathLst>
              <a:path w="7774" h="9506" extrusionOk="0">
                <a:moveTo>
                  <a:pt x="5454" y="532"/>
                </a:moveTo>
                <a:lnTo>
                  <a:pt x="5454" y="532"/>
                </a:lnTo>
                <a:cubicBezTo>
                  <a:pt x="5246" y="1297"/>
                  <a:pt x="4948" y="2164"/>
                  <a:pt x="5014" y="2913"/>
                </a:cubicBezTo>
                <a:cubicBezTo>
                  <a:pt x="5023" y="3019"/>
                  <a:pt x="5078" y="3094"/>
                  <a:pt x="5180" y="3130"/>
                </a:cubicBezTo>
                <a:cubicBezTo>
                  <a:pt x="5767" y="3339"/>
                  <a:pt x="6476" y="3339"/>
                  <a:pt x="7122" y="3371"/>
                </a:cubicBezTo>
                <a:lnTo>
                  <a:pt x="4078" y="8859"/>
                </a:lnTo>
                <a:cubicBezTo>
                  <a:pt x="2828" y="7103"/>
                  <a:pt x="1684" y="5274"/>
                  <a:pt x="654" y="3383"/>
                </a:cubicBezTo>
                <a:cubicBezTo>
                  <a:pt x="1348" y="3358"/>
                  <a:pt x="2036" y="3313"/>
                  <a:pt x="2727" y="3233"/>
                </a:cubicBezTo>
                <a:cubicBezTo>
                  <a:pt x="2871" y="3216"/>
                  <a:pt x="2984" y="3102"/>
                  <a:pt x="2944" y="2948"/>
                </a:cubicBezTo>
                <a:cubicBezTo>
                  <a:pt x="2746" y="2182"/>
                  <a:pt x="2618" y="1400"/>
                  <a:pt x="2558" y="611"/>
                </a:cubicBezTo>
                <a:lnTo>
                  <a:pt x="2558" y="611"/>
                </a:lnTo>
                <a:cubicBezTo>
                  <a:pt x="2982" y="681"/>
                  <a:pt x="3400" y="716"/>
                  <a:pt x="3815" y="716"/>
                </a:cubicBezTo>
                <a:cubicBezTo>
                  <a:pt x="4361" y="716"/>
                  <a:pt x="4904" y="655"/>
                  <a:pt x="5454" y="532"/>
                </a:cubicBezTo>
                <a:close/>
                <a:moveTo>
                  <a:pt x="5766" y="1"/>
                </a:moveTo>
                <a:cubicBezTo>
                  <a:pt x="5746" y="1"/>
                  <a:pt x="5726" y="3"/>
                  <a:pt x="5705" y="9"/>
                </a:cubicBezTo>
                <a:cubicBezTo>
                  <a:pt x="5054" y="186"/>
                  <a:pt x="4443" y="274"/>
                  <a:pt x="3825" y="274"/>
                </a:cubicBezTo>
                <a:cubicBezTo>
                  <a:pt x="3395" y="274"/>
                  <a:pt x="2962" y="231"/>
                  <a:pt x="2509" y="147"/>
                </a:cubicBezTo>
                <a:cubicBezTo>
                  <a:pt x="2469" y="59"/>
                  <a:pt x="2379" y="15"/>
                  <a:pt x="2291" y="15"/>
                </a:cubicBezTo>
                <a:cubicBezTo>
                  <a:pt x="2180" y="15"/>
                  <a:pt x="2072" y="87"/>
                  <a:pt x="2080" y="232"/>
                </a:cubicBezTo>
                <a:cubicBezTo>
                  <a:pt x="2081" y="251"/>
                  <a:pt x="2083" y="276"/>
                  <a:pt x="2085" y="301"/>
                </a:cubicBezTo>
                <a:cubicBezTo>
                  <a:pt x="2071" y="358"/>
                  <a:pt x="2078" y="419"/>
                  <a:pt x="2109" y="468"/>
                </a:cubicBezTo>
                <a:cubicBezTo>
                  <a:pt x="2203" y="1050"/>
                  <a:pt x="2478" y="2250"/>
                  <a:pt x="2369" y="2522"/>
                </a:cubicBezTo>
                <a:cubicBezTo>
                  <a:pt x="2217" y="2901"/>
                  <a:pt x="1701" y="2971"/>
                  <a:pt x="1182" y="2971"/>
                </a:cubicBezTo>
                <a:cubicBezTo>
                  <a:pt x="877" y="2971"/>
                  <a:pt x="572" y="2947"/>
                  <a:pt x="338" y="2947"/>
                </a:cubicBezTo>
                <a:cubicBezTo>
                  <a:pt x="318" y="2947"/>
                  <a:pt x="299" y="2947"/>
                  <a:pt x="280" y="2948"/>
                </a:cubicBezTo>
                <a:cubicBezTo>
                  <a:pt x="108" y="2951"/>
                  <a:pt x="1" y="3137"/>
                  <a:pt x="85" y="3287"/>
                </a:cubicBezTo>
                <a:cubicBezTo>
                  <a:pt x="1220" y="5407"/>
                  <a:pt x="2497" y="7449"/>
                  <a:pt x="3907" y="9397"/>
                </a:cubicBezTo>
                <a:cubicBezTo>
                  <a:pt x="3957" y="9465"/>
                  <a:pt x="4037" y="9506"/>
                  <a:pt x="4115" y="9506"/>
                </a:cubicBezTo>
                <a:cubicBezTo>
                  <a:pt x="4186" y="9506"/>
                  <a:pt x="4254" y="9473"/>
                  <a:pt x="4297" y="9397"/>
                </a:cubicBezTo>
                <a:lnTo>
                  <a:pt x="7686" y="3285"/>
                </a:lnTo>
                <a:cubicBezTo>
                  <a:pt x="7774" y="3126"/>
                  <a:pt x="7660" y="2960"/>
                  <a:pt x="7491" y="2946"/>
                </a:cubicBezTo>
                <a:cubicBezTo>
                  <a:pt x="6813" y="2886"/>
                  <a:pt x="5754" y="3089"/>
                  <a:pt x="5541" y="2205"/>
                </a:cubicBezTo>
                <a:cubicBezTo>
                  <a:pt x="5434" y="1760"/>
                  <a:pt x="5879" y="741"/>
                  <a:pt x="5984" y="286"/>
                </a:cubicBezTo>
                <a:cubicBezTo>
                  <a:pt x="6016" y="140"/>
                  <a:pt x="5909" y="1"/>
                  <a:pt x="5766" y="1"/>
                </a:cubicBez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9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9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/>
          <p:nvPr/>
        </p:nvSpPr>
        <p:spPr>
          <a:xfrm>
            <a:off x="359611" y="1255875"/>
            <a:ext cx="8225744" cy="3623700"/>
          </a:xfrm>
          <a:prstGeom prst="rect">
            <a:avLst/>
          </a:prstGeom>
          <a:solidFill>
            <a:srgbClr val="FFD96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6"/>
          <p:cNvSpPr/>
          <p:nvPr/>
        </p:nvSpPr>
        <p:spPr>
          <a:xfrm rot="-1110091">
            <a:off x="8076257" y="804372"/>
            <a:ext cx="1018196" cy="1324618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EA9999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6"/>
          <p:cNvSpPr/>
          <p:nvPr/>
        </p:nvSpPr>
        <p:spPr>
          <a:xfrm rot="4908656">
            <a:off x="8170401" y="3984575"/>
            <a:ext cx="1018229" cy="1324661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EA9999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6"/>
          <p:cNvSpPr txBox="1">
            <a:spLocks noGrp="1"/>
          </p:cNvSpPr>
          <p:nvPr>
            <p:ph type="body" idx="1"/>
          </p:nvPr>
        </p:nvSpPr>
        <p:spPr>
          <a:xfrm>
            <a:off x="706600" y="1450925"/>
            <a:ext cx="7702200" cy="31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SzPts val="1100"/>
              <a:buFont typeface="Wingdings" panose="05000000000000000000" pitchFamily="2" charset="2"/>
              <a:buChar char="Ø"/>
            </a:pPr>
            <a:r>
              <a:rPr lang="hr-HR" sz="2400" dirty="0"/>
              <a:t>u</a:t>
            </a:r>
            <a:r>
              <a:rPr lang="hr-HR" sz="2400" dirty="0" smtClean="0"/>
              <a:t>čenik koji želi nešto naučiti koncentrira se na traganje za rješenjem</a:t>
            </a:r>
          </a:p>
          <a:p>
            <a:pPr marL="285750" indent="-285750">
              <a:buSzPts val="1100"/>
              <a:buFont typeface="Wingdings" panose="05000000000000000000" pitchFamily="2" charset="2"/>
              <a:buChar char="Ø"/>
            </a:pPr>
            <a:r>
              <a:rPr lang="hr-HR" sz="2400" dirty="0"/>
              <a:t>u</a:t>
            </a:r>
            <a:r>
              <a:rPr lang="hr-HR" sz="2400" dirty="0" smtClean="0"/>
              <a:t>čenik koji se može dobro koncentrirati brže nauči</a:t>
            </a:r>
          </a:p>
          <a:p>
            <a:pPr marL="285750" indent="-285750">
              <a:buSzPts val="1100"/>
              <a:buFont typeface="Wingdings" panose="05000000000000000000" pitchFamily="2" charset="2"/>
              <a:buChar char="Ø"/>
            </a:pPr>
            <a:r>
              <a:rPr lang="hr-HR" sz="2400" dirty="0"/>
              <a:t>u</a:t>
            </a:r>
            <a:r>
              <a:rPr lang="hr-HR" sz="2400" dirty="0" smtClean="0"/>
              <a:t>čenik za vrijeme učenja treba nastojati zanemarivati vanjske izvore podražaja </a:t>
            </a:r>
            <a:endParaRPr sz="2400" dirty="0"/>
          </a:p>
        </p:txBody>
      </p:sp>
      <p:sp>
        <p:nvSpPr>
          <p:cNvPr id="192" name="Google Shape;192;p36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Koncentracija</a:t>
            </a:r>
            <a:endParaRPr dirty="0"/>
          </a:p>
        </p:txBody>
      </p:sp>
      <p:pic>
        <p:nvPicPr>
          <p:cNvPr id="193" name="Google Shape;19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475" y="421775"/>
            <a:ext cx="477207" cy="486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/>
          <p:nvPr/>
        </p:nvSpPr>
        <p:spPr>
          <a:xfrm>
            <a:off x="359611" y="1255875"/>
            <a:ext cx="8225744" cy="3623700"/>
          </a:xfrm>
          <a:prstGeom prst="rect">
            <a:avLst/>
          </a:prstGeom>
          <a:solidFill>
            <a:srgbClr val="FFD96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6"/>
          <p:cNvSpPr/>
          <p:nvPr/>
        </p:nvSpPr>
        <p:spPr>
          <a:xfrm rot="-1110091">
            <a:off x="8076257" y="804372"/>
            <a:ext cx="1018196" cy="1324618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EA9999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6"/>
          <p:cNvSpPr/>
          <p:nvPr/>
        </p:nvSpPr>
        <p:spPr>
          <a:xfrm rot="4908656">
            <a:off x="8170401" y="3984575"/>
            <a:ext cx="1018229" cy="1324661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EA9999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6"/>
          <p:cNvSpPr txBox="1">
            <a:spLocks noGrp="1"/>
          </p:cNvSpPr>
          <p:nvPr>
            <p:ph type="body" idx="1"/>
          </p:nvPr>
        </p:nvSpPr>
        <p:spPr>
          <a:xfrm>
            <a:off x="467544" y="1450925"/>
            <a:ext cx="7992888" cy="31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SzPts val="1100"/>
              <a:buNone/>
            </a:pPr>
            <a:r>
              <a:rPr lang="hr-HR" sz="2400" dirty="0" smtClean="0"/>
              <a:t>Tijekom učenja učenik:</a:t>
            </a:r>
          </a:p>
          <a:p>
            <a:pPr marL="0" indent="0">
              <a:buSzPts val="1100"/>
              <a:buNone/>
            </a:pPr>
            <a:r>
              <a:rPr lang="hr-HR" sz="2400" dirty="0"/>
              <a:t> </a:t>
            </a:r>
            <a:r>
              <a:rPr lang="hr-HR" sz="2400" dirty="0" smtClean="0"/>
              <a:t>   - pažnju usmjerava na novu informaciju</a:t>
            </a:r>
          </a:p>
          <a:p>
            <a:pPr marL="0" indent="0">
              <a:buSzPts val="1100"/>
              <a:buNone/>
            </a:pPr>
            <a:r>
              <a:rPr lang="hr-HR" sz="2400" dirty="0"/>
              <a:t> </a:t>
            </a:r>
            <a:r>
              <a:rPr lang="hr-HR" sz="2400" dirty="0" smtClean="0"/>
              <a:t>   - uspoređuje novu informaciju s već naučenim         	     	informacijama (usvojenim znanjima)</a:t>
            </a:r>
          </a:p>
          <a:p>
            <a:pPr marL="0" indent="0">
              <a:buSzPts val="1100"/>
              <a:buNone/>
            </a:pPr>
            <a:r>
              <a:rPr lang="hr-HR" sz="2400" dirty="0"/>
              <a:t> </a:t>
            </a:r>
            <a:r>
              <a:rPr lang="hr-HR" sz="2400" dirty="0" smtClean="0"/>
              <a:t>   - shvaća smisao nove informacije</a:t>
            </a:r>
          </a:p>
        </p:txBody>
      </p:sp>
      <p:sp>
        <p:nvSpPr>
          <p:cNvPr id="192" name="Google Shape;192;p36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Koncentracija</a:t>
            </a:r>
            <a:endParaRPr dirty="0"/>
          </a:p>
        </p:txBody>
      </p:sp>
      <p:pic>
        <p:nvPicPr>
          <p:cNvPr id="193" name="Google Shape;19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475" y="421775"/>
            <a:ext cx="477207" cy="486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692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2998355" y="1010125"/>
            <a:ext cx="3147300" cy="985561"/>
          </a:xfrm>
        </p:spPr>
        <p:txBody>
          <a:bodyPr/>
          <a:lstStyle/>
          <a:p>
            <a:r>
              <a:rPr lang="hr-HR" sz="3200" dirty="0" smtClean="0"/>
              <a:t>Kako povećati koncentraciju?</a:t>
            </a:r>
            <a:endParaRPr lang="hr-HR" sz="3200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2123728" y="1995686"/>
            <a:ext cx="4896544" cy="244827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s</a:t>
            </a:r>
            <a:r>
              <a:rPr lang="hr-HR" dirty="0" smtClean="0"/>
              <a:t>talno mjesto za učenje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u</a:t>
            </a:r>
            <a:r>
              <a:rPr lang="hr-HR" dirty="0" smtClean="0"/>
              <a:t>čiti bez ometajućih faktora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k</a:t>
            </a:r>
            <a:r>
              <a:rPr lang="hr-HR" dirty="0" smtClean="0"/>
              <a:t>ad učenik osjeti umor (pad koncentracije) – napraviti stanku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p</a:t>
            </a:r>
            <a:r>
              <a:rPr lang="hr-HR" dirty="0" smtClean="0"/>
              <a:t>rije učenja treba biti naspavan i sit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p</a:t>
            </a:r>
            <a:r>
              <a:rPr lang="hr-HR" dirty="0" smtClean="0"/>
              <a:t>iti dovoljno vode (oko 2 l dnevno)</a:t>
            </a:r>
          </a:p>
          <a:p>
            <a:pPr marL="114300" indent="0"/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0576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37"/>
          <p:cNvGrpSpPr/>
          <p:nvPr/>
        </p:nvGrpSpPr>
        <p:grpSpPr>
          <a:xfrm>
            <a:off x="683568" y="-1743616"/>
            <a:ext cx="5023645" cy="6507973"/>
            <a:chOff x="557052" y="-1733075"/>
            <a:chExt cx="4575636" cy="6507973"/>
          </a:xfrm>
        </p:grpSpPr>
        <p:pic>
          <p:nvPicPr>
            <p:cNvPr id="200" name="Google Shape;200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57052" y="-1733075"/>
              <a:ext cx="4459870" cy="650797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1" name="Google Shape;201;p37"/>
            <p:cNvGrpSpPr/>
            <p:nvPr/>
          </p:nvGrpSpPr>
          <p:grpSpPr>
            <a:xfrm>
              <a:off x="1490463" y="-1358760"/>
              <a:ext cx="3642225" cy="5714463"/>
              <a:chOff x="1490463" y="-1358760"/>
              <a:chExt cx="3642225" cy="5714463"/>
            </a:xfrm>
          </p:grpSpPr>
          <p:cxnSp>
            <p:nvCxnSpPr>
              <p:cNvPr id="202" name="Google Shape;202;p37"/>
              <p:cNvCxnSpPr/>
              <p:nvPr/>
            </p:nvCxnSpPr>
            <p:spPr>
              <a:xfrm>
                <a:off x="1490463" y="1111024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37"/>
              <p:cNvCxnSpPr/>
              <p:nvPr/>
            </p:nvCxnSpPr>
            <p:spPr>
              <a:xfrm>
                <a:off x="1490463" y="1522662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37"/>
              <p:cNvCxnSpPr/>
              <p:nvPr/>
            </p:nvCxnSpPr>
            <p:spPr>
              <a:xfrm>
                <a:off x="1490463" y="1934299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37"/>
              <p:cNvCxnSpPr/>
              <p:nvPr/>
            </p:nvCxnSpPr>
            <p:spPr>
              <a:xfrm>
                <a:off x="1490463" y="2345937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37"/>
              <p:cNvCxnSpPr/>
              <p:nvPr/>
            </p:nvCxnSpPr>
            <p:spPr>
              <a:xfrm>
                <a:off x="1490463" y="2757574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37"/>
              <p:cNvCxnSpPr/>
              <p:nvPr/>
            </p:nvCxnSpPr>
            <p:spPr>
              <a:xfrm>
                <a:off x="1490463" y="3169212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37"/>
              <p:cNvCxnSpPr/>
              <p:nvPr/>
            </p:nvCxnSpPr>
            <p:spPr>
              <a:xfrm>
                <a:off x="1490463" y="3532428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37"/>
              <p:cNvCxnSpPr/>
              <p:nvPr/>
            </p:nvCxnSpPr>
            <p:spPr>
              <a:xfrm>
                <a:off x="1490463" y="3944065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37"/>
              <p:cNvCxnSpPr/>
              <p:nvPr/>
            </p:nvCxnSpPr>
            <p:spPr>
              <a:xfrm>
                <a:off x="1490463" y="4355703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37"/>
              <p:cNvCxnSpPr/>
              <p:nvPr/>
            </p:nvCxnSpPr>
            <p:spPr>
              <a:xfrm>
                <a:off x="1524288" y="-123872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37"/>
              <p:cNvCxnSpPr/>
              <p:nvPr/>
            </p:nvCxnSpPr>
            <p:spPr>
              <a:xfrm>
                <a:off x="1524288" y="287765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" name="Google Shape;213;p37"/>
              <p:cNvCxnSpPr/>
              <p:nvPr/>
            </p:nvCxnSpPr>
            <p:spPr>
              <a:xfrm>
                <a:off x="1524288" y="699403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" name="Google Shape;214;p37"/>
              <p:cNvCxnSpPr/>
              <p:nvPr/>
            </p:nvCxnSpPr>
            <p:spPr>
              <a:xfrm>
                <a:off x="1490463" y="-535501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" name="Google Shape;215;p37"/>
              <p:cNvCxnSpPr/>
              <p:nvPr/>
            </p:nvCxnSpPr>
            <p:spPr>
              <a:xfrm>
                <a:off x="1524288" y="-1358760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" name="Google Shape;216;p37"/>
              <p:cNvCxnSpPr/>
              <p:nvPr/>
            </p:nvCxnSpPr>
            <p:spPr>
              <a:xfrm>
                <a:off x="1524288" y="-947122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17" name="Google Shape;217;p37"/>
          <p:cNvSpPr/>
          <p:nvPr/>
        </p:nvSpPr>
        <p:spPr>
          <a:xfrm>
            <a:off x="1524300" y="2066050"/>
            <a:ext cx="1402200" cy="274200"/>
          </a:xfrm>
          <a:prstGeom prst="rect">
            <a:avLst/>
          </a:prstGeom>
          <a:solidFill>
            <a:srgbClr val="FFE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37"/>
          <p:cNvSpPr txBox="1">
            <a:spLocks noGrp="1"/>
          </p:cNvSpPr>
          <p:nvPr>
            <p:ph type="ctrTitle"/>
          </p:nvPr>
        </p:nvSpPr>
        <p:spPr>
          <a:xfrm>
            <a:off x="1394950" y="1100483"/>
            <a:ext cx="3187500" cy="32843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hr-HR" dirty="0" smtClean="0"/>
              <a:t>svježi zrak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>s</a:t>
            </a:r>
            <a:r>
              <a:rPr lang="hr-HR" dirty="0" smtClean="0"/>
              <a:t>port</a:t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>d</a:t>
            </a:r>
            <a:r>
              <a:rPr lang="hr-HR" dirty="0" smtClean="0"/>
              <a:t>ruženje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vježbe koncentracije – igranje </a:t>
            </a:r>
            <a:r>
              <a:rPr lang="hr-HR" dirty="0" err="1" smtClean="0"/>
              <a:t>memory</a:t>
            </a:r>
            <a:r>
              <a:rPr lang="hr-HR" dirty="0" smtClean="0"/>
              <a:t> igara, uočavanje razlika između dvije slike, povezivanje brojeva u sliku, dovršavanje započetog niza…</a:t>
            </a:r>
            <a:endParaRPr dirty="0"/>
          </a:p>
        </p:txBody>
      </p:sp>
      <p:sp>
        <p:nvSpPr>
          <p:cNvPr id="219" name="Google Shape;219;p37"/>
          <p:cNvSpPr txBox="1">
            <a:spLocks noGrp="1"/>
          </p:cNvSpPr>
          <p:nvPr>
            <p:ph type="subTitle" idx="1"/>
          </p:nvPr>
        </p:nvSpPr>
        <p:spPr>
          <a:xfrm>
            <a:off x="1394950" y="123478"/>
            <a:ext cx="3638100" cy="8891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Tajna za još bolju koncentraciju</a:t>
            </a:r>
            <a:endParaRPr dirty="0"/>
          </a:p>
        </p:txBody>
      </p:sp>
      <p:pic>
        <p:nvPicPr>
          <p:cNvPr id="220" name="Google Shape;22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55508">
            <a:off x="6282749" y="1112438"/>
            <a:ext cx="2085251" cy="2918627"/>
          </a:xfrm>
          <a:prstGeom prst="rect">
            <a:avLst/>
          </a:prstGeom>
          <a:noFill/>
          <a:ln w="152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1" name="Google Shape;221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99950" y="771527"/>
            <a:ext cx="778926" cy="79379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7">
            <a:hlinkClick r:id="rId6" action="ppaction://hlinksldjump"/>
          </p:cNvPr>
          <p:cNvSpPr/>
          <p:nvPr/>
        </p:nvSpPr>
        <p:spPr>
          <a:xfrm>
            <a:off x="6460175" y="3936100"/>
            <a:ext cx="1730400" cy="490800"/>
          </a:xfrm>
          <a:prstGeom prst="rect">
            <a:avLst/>
          </a:prstGeom>
          <a:solidFill>
            <a:srgbClr val="93C47D"/>
          </a:solidFill>
          <a:ln>
            <a:noFill/>
          </a:ln>
          <a:effectLst>
            <a:outerShdw blurRad="57150" dist="19050" dir="81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7">
            <a:hlinkClick r:id="rId6" action="ppaction://hlinksldjump"/>
          </p:cNvPr>
          <p:cNvSpPr txBox="1">
            <a:spLocks noGrp="1"/>
          </p:cNvSpPr>
          <p:nvPr>
            <p:ph type="ctrTitle"/>
          </p:nvPr>
        </p:nvSpPr>
        <p:spPr>
          <a:xfrm>
            <a:off x="7136579" y="4001800"/>
            <a:ext cx="915900" cy="3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chitects Daughter"/>
                <a:ea typeface="Architects Daughter"/>
                <a:cs typeface="Architects Daughter"/>
                <a:sym typeface="Architects Daughter"/>
              </a:rPr>
              <a:t>NEXT!</a:t>
            </a:r>
            <a:endParaRPr sz="12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24" name="Google Shape;224;p37">
            <a:hlinkClick r:id="rId6" action="ppaction://hlinksldjump"/>
          </p:cNvPr>
          <p:cNvSpPr/>
          <p:nvPr/>
        </p:nvSpPr>
        <p:spPr>
          <a:xfrm rot="-5400000">
            <a:off x="6872521" y="4062663"/>
            <a:ext cx="194350" cy="237650"/>
          </a:xfrm>
          <a:custGeom>
            <a:avLst/>
            <a:gdLst/>
            <a:ahLst/>
            <a:cxnLst/>
            <a:rect l="l" t="t" r="r" b="b"/>
            <a:pathLst>
              <a:path w="7774" h="9506" extrusionOk="0">
                <a:moveTo>
                  <a:pt x="5454" y="532"/>
                </a:moveTo>
                <a:lnTo>
                  <a:pt x="5454" y="532"/>
                </a:lnTo>
                <a:cubicBezTo>
                  <a:pt x="5246" y="1297"/>
                  <a:pt x="4948" y="2164"/>
                  <a:pt x="5014" y="2913"/>
                </a:cubicBezTo>
                <a:cubicBezTo>
                  <a:pt x="5023" y="3019"/>
                  <a:pt x="5078" y="3094"/>
                  <a:pt x="5180" y="3130"/>
                </a:cubicBezTo>
                <a:cubicBezTo>
                  <a:pt x="5767" y="3339"/>
                  <a:pt x="6476" y="3339"/>
                  <a:pt x="7122" y="3371"/>
                </a:cubicBezTo>
                <a:lnTo>
                  <a:pt x="4078" y="8859"/>
                </a:lnTo>
                <a:cubicBezTo>
                  <a:pt x="2828" y="7103"/>
                  <a:pt x="1684" y="5274"/>
                  <a:pt x="654" y="3383"/>
                </a:cubicBezTo>
                <a:cubicBezTo>
                  <a:pt x="1348" y="3358"/>
                  <a:pt x="2036" y="3313"/>
                  <a:pt x="2727" y="3233"/>
                </a:cubicBezTo>
                <a:cubicBezTo>
                  <a:pt x="2871" y="3216"/>
                  <a:pt x="2984" y="3102"/>
                  <a:pt x="2944" y="2948"/>
                </a:cubicBezTo>
                <a:cubicBezTo>
                  <a:pt x="2746" y="2182"/>
                  <a:pt x="2618" y="1400"/>
                  <a:pt x="2558" y="611"/>
                </a:cubicBezTo>
                <a:lnTo>
                  <a:pt x="2558" y="611"/>
                </a:lnTo>
                <a:cubicBezTo>
                  <a:pt x="2982" y="681"/>
                  <a:pt x="3400" y="716"/>
                  <a:pt x="3815" y="716"/>
                </a:cubicBezTo>
                <a:cubicBezTo>
                  <a:pt x="4361" y="716"/>
                  <a:pt x="4904" y="655"/>
                  <a:pt x="5454" y="532"/>
                </a:cubicBezTo>
                <a:close/>
                <a:moveTo>
                  <a:pt x="5766" y="1"/>
                </a:moveTo>
                <a:cubicBezTo>
                  <a:pt x="5746" y="1"/>
                  <a:pt x="5726" y="3"/>
                  <a:pt x="5705" y="9"/>
                </a:cubicBezTo>
                <a:cubicBezTo>
                  <a:pt x="5054" y="186"/>
                  <a:pt x="4443" y="274"/>
                  <a:pt x="3825" y="274"/>
                </a:cubicBezTo>
                <a:cubicBezTo>
                  <a:pt x="3395" y="274"/>
                  <a:pt x="2962" y="231"/>
                  <a:pt x="2509" y="147"/>
                </a:cubicBezTo>
                <a:cubicBezTo>
                  <a:pt x="2469" y="59"/>
                  <a:pt x="2379" y="15"/>
                  <a:pt x="2291" y="15"/>
                </a:cubicBezTo>
                <a:cubicBezTo>
                  <a:pt x="2180" y="15"/>
                  <a:pt x="2072" y="87"/>
                  <a:pt x="2080" y="232"/>
                </a:cubicBezTo>
                <a:cubicBezTo>
                  <a:pt x="2081" y="251"/>
                  <a:pt x="2083" y="276"/>
                  <a:pt x="2085" y="301"/>
                </a:cubicBezTo>
                <a:cubicBezTo>
                  <a:pt x="2071" y="358"/>
                  <a:pt x="2078" y="419"/>
                  <a:pt x="2109" y="468"/>
                </a:cubicBezTo>
                <a:cubicBezTo>
                  <a:pt x="2203" y="1050"/>
                  <a:pt x="2478" y="2250"/>
                  <a:pt x="2369" y="2522"/>
                </a:cubicBezTo>
                <a:cubicBezTo>
                  <a:pt x="2217" y="2901"/>
                  <a:pt x="1701" y="2971"/>
                  <a:pt x="1182" y="2971"/>
                </a:cubicBezTo>
                <a:cubicBezTo>
                  <a:pt x="877" y="2971"/>
                  <a:pt x="572" y="2947"/>
                  <a:pt x="338" y="2947"/>
                </a:cubicBezTo>
                <a:cubicBezTo>
                  <a:pt x="318" y="2947"/>
                  <a:pt x="299" y="2947"/>
                  <a:pt x="280" y="2948"/>
                </a:cubicBezTo>
                <a:cubicBezTo>
                  <a:pt x="108" y="2951"/>
                  <a:pt x="1" y="3137"/>
                  <a:pt x="85" y="3287"/>
                </a:cubicBezTo>
                <a:cubicBezTo>
                  <a:pt x="1220" y="5407"/>
                  <a:pt x="2497" y="7449"/>
                  <a:pt x="3907" y="9397"/>
                </a:cubicBezTo>
                <a:cubicBezTo>
                  <a:pt x="3957" y="9465"/>
                  <a:pt x="4037" y="9506"/>
                  <a:pt x="4115" y="9506"/>
                </a:cubicBezTo>
                <a:cubicBezTo>
                  <a:pt x="4186" y="9506"/>
                  <a:pt x="4254" y="9473"/>
                  <a:pt x="4297" y="9397"/>
                </a:cubicBezTo>
                <a:lnTo>
                  <a:pt x="7686" y="3285"/>
                </a:lnTo>
                <a:cubicBezTo>
                  <a:pt x="7774" y="3126"/>
                  <a:pt x="7660" y="2960"/>
                  <a:pt x="7491" y="2946"/>
                </a:cubicBezTo>
                <a:cubicBezTo>
                  <a:pt x="6813" y="2886"/>
                  <a:pt x="5754" y="3089"/>
                  <a:pt x="5541" y="2205"/>
                </a:cubicBezTo>
                <a:cubicBezTo>
                  <a:pt x="5434" y="1760"/>
                  <a:pt x="5879" y="741"/>
                  <a:pt x="5984" y="286"/>
                </a:cubicBezTo>
                <a:cubicBezTo>
                  <a:pt x="6016" y="140"/>
                  <a:pt x="5909" y="1"/>
                  <a:pt x="5766" y="1"/>
                </a:cubicBez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9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9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9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5"/>
          <p:cNvSpPr/>
          <p:nvPr/>
        </p:nvSpPr>
        <p:spPr>
          <a:xfrm>
            <a:off x="3078775" y="2683275"/>
            <a:ext cx="1402200" cy="274200"/>
          </a:xfrm>
          <a:prstGeom prst="rect">
            <a:avLst/>
          </a:prstGeom>
          <a:solidFill>
            <a:srgbClr val="FFE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5"/>
          <p:cNvSpPr txBox="1">
            <a:spLocks noGrp="1"/>
          </p:cNvSpPr>
          <p:nvPr>
            <p:ph type="ctrTitle"/>
          </p:nvPr>
        </p:nvSpPr>
        <p:spPr>
          <a:xfrm>
            <a:off x="2915816" y="842423"/>
            <a:ext cx="3456384" cy="26758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hr-HR" sz="2000" dirty="0"/>
              <a:t>Koncentracija je neizmjerno važna u procesu pretvaranja znanja u pamćenje što znači da dobra moć koncentracije uvelike doprinosi školskom uspjehu. (</a:t>
            </a:r>
            <a:r>
              <a:rPr lang="hr-HR" sz="2000" dirty="0" err="1"/>
              <a:t>Kamarovsky</a:t>
            </a:r>
            <a:r>
              <a:rPr lang="hr-HR" sz="2000" dirty="0"/>
              <a:t>)</a:t>
            </a:r>
            <a:br>
              <a:rPr lang="hr-HR" sz="2000" dirty="0"/>
            </a:br>
            <a:endParaRPr sz="2000" dirty="0"/>
          </a:p>
        </p:txBody>
      </p:sp>
      <p:sp>
        <p:nvSpPr>
          <p:cNvPr id="176" name="Google Shape;176;p35"/>
          <p:cNvSpPr txBox="1">
            <a:spLocks noGrp="1"/>
          </p:cNvSpPr>
          <p:nvPr>
            <p:ph type="subTitle" idx="1"/>
          </p:nvPr>
        </p:nvSpPr>
        <p:spPr>
          <a:xfrm>
            <a:off x="311700" y="3138925"/>
            <a:ext cx="8520600" cy="1529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endParaRPr lang="hr-HR" sz="1400" dirty="0"/>
          </a:p>
        </p:txBody>
      </p:sp>
      <p:pic>
        <p:nvPicPr>
          <p:cNvPr id="177" name="Google Shape;17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4" y="446123"/>
            <a:ext cx="778932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5250" y="3057527"/>
            <a:ext cx="778926" cy="793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35214" y="-1737375"/>
            <a:ext cx="3475024" cy="3813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1520" y="2939818"/>
            <a:ext cx="1365560" cy="1156907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5">
            <a:hlinkClick r:id="rId7" action="ppaction://hlinksldjump"/>
          </p:cNvPr>
          <p:cNvSpPr/>
          <p:nvPr/>
        </p:nvSpPr>
        <p:spPr>
          <a:xfrm>
            <a:off x="3706800" y="3851325"/>
            <a:ext cx="1730400" cy="490800"/>
          </a:xfrm>
          <a:prstGeom prst="rect">
            <a:avLst/>
          </a:prstGeom>
          <a:solidFill>
            <a:srgbClr val="93C47D"/>
          </a:solidFill>
          <a:ln>
            <a:noFill/>
          </a:ln>
          <a:effectLst>
            <a:outerShdw blurRad="57150" dist="19050" dir="81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5">
            <a:hlinkClick r:id="rId7" action="ppaction://hlinksldjump"/>
          </p:cNvPr>
          <p:cNvSpPr txBox="1">
            <a:spLocks noGrp="1"/>
          </p:cNvSpPr>
          <p:nvPr>
            <p:ph type="ctrTitle"/>
          </p:nvPr>
        </p:nvSpPr>
        <p:spPr>
          <a:xfrm>
            <a:off x="4240818" y="3579862"/>
            <a:ext cx="915900" cy="6965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dirty="0" smtClean="0"/>
              <a:t>HVALA NA PAŽNJI</a:t>
            </a:r>
            <a:endParaRPr sz="1600" dirty="0"/>
          </a:p>
        </p:txBody>
      </p:sp>
      <p:sp>
        <p:nvSpPr>
          <p:cNvPr id="183" name="Google Shape;183;p35">
            <a:hlinkClick r:id="rId7" action="ppaction://hlinksldjump"/>
          </p:cNvPr>
          <p:cNvSpPr/>
          <p:nvPr/>
        </p:nvSpPr>
        <p:spPr>
          <a:xfrm rot="-5400000">
            <a:off x="4125666" y="3986063"/>
            <a:ext cx="194350" cy="237650"/>
          </a:xfrm>
          <a:custGeom>
            <a:avLst/>
            <a:gdLst/>
            <a:ahLst/>
            <a:cxnLst/>
            <a:rect l="l" t="t" r="r" b="b"/>
            <a:pathLst>
              <a:path w="7774" h="9506" extrusionOk="0">
                <a:moveTo>
                  <a:pt x="5454" y="532"/>
                </a:moveTo>
                <a:lnTo>
                  <a:pt x="5454" y="532"/>
                </a:lnTo>
                <a:cubicBezTo>
                  <a:pt x="5246" y="1297"/>
                  <a:pt x="4948" y="2164"/>
                  <a:pt x="5014" y="2913"/>
                </a:cubicBezTo>
                <a:cubicBezTo>
                  <a:pt x="5023" y="3019"/>
                  <a:pt x="5078" y="3094"/>
                  <a:pt x="5180" y="3130"/>
                </a:cubicBezTo>
                <a:cubicBezTo>
                  <a:pt x="5767" y="3339"/>
                  <a:pt x="6476" y="3339"/>
                  <a:pt x="7122" y="3371"/>
                </a:cubicBezTo>
                <a:lnTo>
                  <a:pt x="4078" y="8859"/>
                </a:lnTo>
                <a:cubicBezTo>
                  <a:pt x="2828" y="7103"/>
                  <a:pt x="1684" y="5274"/>
                  <a:pt x="654" y="3383"/>
                </a:cubicBezTo>
                <a:cubicBezTo>
                  <a:pt x="1348" y="3358"/>
                  <a:pt x="2036" y="3313"/>
                  <a:pt x="2727" y="3233"/>
                </a:cubicBezTo>
                <a:cubicBezTo>
                  <a:pt x="2871" y="3216"/>
                  <a:pt x="2984" y="3102"/>
                  <a:pt x="2944" y="2948"/>
                </a:cubicBezTo>
                <a:cubicBezTo>
                  <a:pt x="2746" y="2182"/>
                  <a:pt x="2618" y="1400"/>
                  <a:pt x="2558" y="611"/>
                </a:cubicBezTo>
                <a:lnTo>
                  <a:pt x="2558" y="611"/>
                </a:lnTo>
                <a:cubicBezTo>
                  <a:pt x="2982" y="681"/>
                  <a:pt x="3400" y="716"/>
                  <a:pt x="3815" y="716"/>
                </a:cubicBezTo>
                <a:cubicBezTo>
                  <a:pt x="4361" y="716"/>
                  <a:pt x="4904" y="655"/>
                  <a:pt x="5454" y="532"/>
                </a:cubicBezTo>
                <a:close/>
                <a:moveTo>
                  <a:pt x="5766" y="1"/>
                </a:moveTo>
                <a:cubicBezTo>
                  <a:pt x="5746" y="1"/>
                  <a:pt x="5726" y="3"/>
                  <a:pt x="5705" y="9"/>
                </a:cubicBezTo>
                <a:cubicBezTo>
                  <a:pt x="5054" y="186"/>
                  <a:pt x="4443" y="274"/>
                  <a:pt x="3825" y="274"/>
                </a:cubicBezTo>
                <a:cubicBezTo>
                  <a:pt x="3395" y="274"/>
                  <a:pt x="2962" y="231"/>
                  <a:pt x="2509" y="147"/>
                </a:cubicBezTo>
                <a:cubicBezTo>
                  <a:pt x="2469" y="59"/>
                  <a:pt x="2379" y="15"/>
                  <a:pt x="2291" y="15"/>
                </a:cubicBezTo>
                <a:cubicBezTo>
                  <a:pt x="2180" y="15"/>
                  <a:pt x="2072" y="87"/>
                  <a:pt x="2080" y="232"/>
                </a:cubicBezTo>
                <a:cubicBezTo>
                  <a:pt x="2081" y="251"/>
                  <a:pt x="2083" y="276"/>
                  <a:pt x="2085" y="301"/>
                </a:cubicBezTo>
                <a:cubicBezTo>
                  <a:pt x="2071" y="358"/>
                  <a:pt x="2078" y="419"/>
                  <a:pt x="2109" y="468"/>
                </a:cubicBezTo>
                <a:cubicBezTo>
                  <a:pt x="2203" y="1050"/>
                  <a:pt x="2478" y="2250"/>
                  <a:pt x="2369" y="2522"/>
                </a:cubicBezTo>
                <a:cubicBezTo>
                  <a:pt x="2217" y="2901"/>
                  <a:pt x="1701" y="2971"/>
                  <a:pt x="1182" y="2971"/>
                </a:cubicBezTo>
                <a:cubicBezTo>
                  <a:pt x="877" y="2971"/>
                  <a:pt x="572" y="2947"/>
                  <a:pt x="338" y="2947"/>
                </a:cubicBezTo>
                <a:cubicBezTo>
                  <a:pt x="318" y="2947"/>
                  <a:pt x="299" y="2947"/>
                  <a:pt x="280" y="2948"/>
                </a:cubicBezTo>
                <a:cubicBezTo>
                  <a:pt x="108" y="2951"/>
                  <a:pt x="1" y="3137"/>
                  <a:pt x="85" y="3287"/>
                </a:cubicBezTo>
                <a:cubicBezTo>
                  <a:pt x="1220" y="5407"/>
                  <a:pt x="2497" y="7449"/>
                  <a:pt x="3907" y="9397"/>
                </a:cubicBezTo>
                <a:cubicBezTo>
                  <a:pt x="3957" y="9465"/>
                  <a:pt x="4037" y="9506"/>
                  <a:pt x="4115" y="9506"/>
                </a:cubicBezTo>
                <a:cubicBezTo>
                  <a:pt x="4186" y="9506"/>
                  <a:pt x="4254" y="9473"/>
                  <a:pt x="4297" y="9397"/>
                </a:cubicBezTo>
                <a:lnTo>
                  <a:pt x="7686" y="3285"/>
                </a:lnTo>
                <a:cubicBezTo>
                  <a:pt x="7774" y="3126"/>
                  <a:pt x="7660" y="2960"/>
                  <a:pt x="7491" y="2946"/>
                </a:cubicBezTo>
                <a:cubicBezTo>
                  <a:pt x="6813" y="2886"/>
                  <a:pt x="5754" y="3089"/>
                  <a:pt x="5541" y="2205"/>
                </a:cubicBezTo>
                <a:cubicBezTo>
                  <a:pt x="5434" y="1760"/>
                  <a:pt x="5879" y="741"/>
                  <a:pt x="5984" y="286"/>
                </a:cubicBezTo>
                <a:cubicBezTo>
                  <a:pt x="6016" y="140"/>
                  <a:pt x="5909" y="1"/>
                  <a:pt x="5766" y="1"/>
                </a:cubicBez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180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9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9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teractive Bulletin Board by Slidesgo">
  <a:themeElements>
    <a:clrScheme name="Simple Light">
      <a:dk1>
        <a:srgbClr val="000000"/>
      </a:dk1>
      <a:lt1>
        <a:srgbClr val="F3F3F3"/>
      </a:lt1>
      <a:dk2>
        <a:srgbClr val="EA9999"/>
      </a:dk2>
      <a:lt2>
        <a:srgbClr val="F3F3F3"/>
      </a:lt2>
      <a:accent1>
        <a:srgbClr val="93C47D"/>
      </a:accent1>
      <a:accent2>
        <a:srgbClr val="FFD966"/>
      </a:accent2>
      <a:accent3>
        <a:srgbClr val="EA9999"/>
      </a:accent3>
      <a:accent4>
        <a:srgbClr val="000000"/>
      </a:accent4>
      <a:accent5>
        <a:srgbClr val="F3F3F3"/>
      </a:accent5>
      <a:accent6>
        <a:srgbClr val="FFEE0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145</Words>
  <Application>Microsoft Office PowerPoint</Application>
  <PresentationFormat>Prikaz na zaslonu (16:9)</PresentationFormat>
  <Paragraphs>24</Paragraphs>
  <Slides>6</Slides>
  <Notes>5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1" baseType="lpstr">
      <vt:lpstr>Arial</vt:lpstr>
      <vt:lpstr>Architects Daughter</vt:lpstr>
      <vt:lpstr>Catamaran</vt:lpstr>
      <vt:lpstr>Wingdings</vt:lpstr>
      <vt:lpstr>Interactive Bulletin Board by Slidesgo</vt:lpstr>
      <vt:lpstr>Tajna uspješnog učenja - 3. dio</vt:lpstr>
      <vt:lpstr>Koncentracija</vt:lpstr>
      <vt:lpstr>Koncentracija</vt:lpstr>
      <vt:lpstr>Kako povećati koncentraciju?</vt:lpstr>
      <vt:lpstr>svježi zrak  sport  druženje  vježbe koncentracije – igranje memory igara, uočavanje razlika između dvije slike, povezivanje brojeva u sliku, dovršavanje započetog niza…</vt:lpstr>
      <vt:lpstr>Koncentracija je neizmjerno važna u procesu pretvaranja znanja u pamćenje što znači da dobra moć koncentracije uvelike doprinosi školskom uspjehu. (Kamarovsky)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Odgovornost i poštovanje prema vlastitom tijelu</dc:title>
  <dc:creator>IQ</dc:creator>
  <cp:lastModifiedBy>Pedagog</cp:lastModifiedBy>
  <cp:revision>20</cp:revision>
  <dcterms:modified xsi:type="dcterms:W3CDTF">2021-03-25T08:33:03Z</dcterms:modified>
</cp:coreProperties>
</file>