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0" r:id="rId1"/>
  </p:sldMasterIdLst>
  <p:notesMasterIdLst>
    <p:notesMasterId r:id="rId10"/>
  </p:notesMasterIdLst>
  <p:sldIdLst>
    <p:sldId id="256" r:id="rId2"/>
    <p:sldId id="309" r:id="rId3"/>
    <p:sldId id="315" r:id="rId4"/>
    <p:sldId id="313" r:id="rId5"/>
    <p:sldId id="318" r:id="rId6"/>
    <p:sldId id="317" r:id="rId7"/>
    <p:sldId id="258" r:id="rId8"/>
    <p:sldId id="314" r:id="rId9"/>
  </p:sldIdLst>
  <p:sldSz cx="9144000" cy="5143500" type="screen16x9"/>
  <p:notesSz cx="6858000" cy="9144000"/>
  <p:embeddedFontLst>
    <p:embeddedFont>
      <p:font typeface="Catamaran" panose="020B0604020202020204" charset="-18"/>
      <p:regular r:id="rId11"/>
      <p:bold r:id="rId12"/>
    </p:embeddedFont>
    <p:embeddedFont>
      <p:font typeface="Architects Daughter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5EF88AC-EC33-475C-ACBA-4982C5000F98}">
  <a:tblStyle styleId="{05EF88AC-EC33-475C-ACBA-4982C5000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587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1237d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1237d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3113" y="216500"/>
            <a:ext cx="4937775" cy="45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98355" y="1010125"/>
            <a:ext cx="31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394950" y="3598868"/>
            <a:ext cx="3187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394950" y="662775"/>
            <a:ext cx="3638100" cy="25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700" y="1010125"/>
            <a:ext cx="331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Tajna uspješnog učenja - </a:t>
            </a:r>
            <a:r>
              <a:rPr lang="hr-HR" dirty="0" smtClean="0"/>
              <a:t>4. </a:t>
            </a:r>
            <a:r>
              <a:rPr lang="hr-HR" dirty="0" smtClean="0"/>
              <a:t>dio</a:t>
            </a: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r-HR" sz="1800" dirty="0" smtClean="0"/>
              <a:t>Biljana </a:t>
            </a:r>
            <a:r>
              <a:rPr lang="hr-HR" sz="1800" dirty="0" err="1" smtClean="0"/>
              <a:t>Manin</a:t>
            </a:r>
            <a:r>
              <a:rPr lang="hr-HR" sz="1800" dirty="0" smtClean="0"/>
              <a:t>, dipl. pedagog,</a:t>
            </a:r>
          </a:p>
          <a:p>
            <a:pPr marL="0" indent="0"/>
            <a:r>
              <a:rPr lang="hr-HR" sz="1800" dirty="0" smtClean="0"/>
              <a:t> stručni suradnik savjetnik</a:t>
            </a:r>
            <a:endParaRPr lang="hr-HR" sz="18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592" y="2939818"/>
            <a:ext cx="717488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917025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START!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67544" y="1450925"/>
            <a:ext cx="7992888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hr-HR" sz="2400" dirty="0" smtClean="0"/>
              <a:t>  </a:t>
            </a:r>
            <a:endParaRPr lang="hr-HR" sz="2400" dirty="0" smtClean="0"/>
          </a:p>
          <a:p>
            <a:pPr marL="0" indent="0">
              <a:buSzPts val="1100"/>
              <a:buNone/>
            </a:pPr>
            <a:r>
              <a:rPr lang="hr-HR" sz="2400" dirty="0" smtClean="0"/>
              <a:t>Učenik koji aktivno uči: 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n</a:t>
            </a:r>
            <a:r>
              <a:rPr lang="hr-HR" sz="2400" dirty="0" smtClean="0"/>
              <a:t>astoji razumjeti sadržaj koji uči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n</a:t>
            </a:r>
            <a:r>
              <a:rPr lang="hr-HR" sz="2400" dirty="0" smtClean="0"/>
              <a:t>e uči napamet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s</a:t>
            </a:r>
            <a:r>
              <a:rPr lang="hr-HR" sz="2400" dirty="0" smtClean="0"/>
              <a:t>adržaje podijeli u manje cjeline 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n</a:t>
            </a:r>
            <a:r>
              <a:rPr lang="hr-HR" sz="2400" dirty="0" smtClean="0"/>
              <a:t>aučeno ponavlja svojim riječima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ovezuje različite sadržaje u smislene cjeline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u</a:t>
            </a:r>
            <a:r>
              <a:rPr lang="hr-HR" sz="2400" dirty="0" smtClean="0"/>
              <a:t> svakom sadržaju pronalazi bitno</a:t>
            </a:r>
          </a:p>
          <a:p>
            <a:pPr marL="342900" indent="-342900">
              <a:buSzPts val="1100"/>
              <a:buFontTx/>
              <a:buChar char="-"/>
            </a:pPr>
            <a:endParaRPr lang="hr-HR" sz="2400" dirty="0" smtClean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Aktivno učenje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9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dirty="0"/>
              <a:t>s</a:t>
            </a:r>
            <a:r>
              <a:rPr lang="hr-HR" sz="2800" dirty="0" smtClean="0"/>
              <a:t>amostalno učenje</a:t>
            </a:r>
          </a:p>
          <a:p>
            <a:r>
              <a:rPr lang="hr-HR" sz="2800" dirty="0"/>
              <a:t>l</a:t>
            </a:r>
            <a:r>
              <a:rPr lang="hr-HR" sz="2800" dirty="0" smtClean="0"/>
              <a:t>ogično zaključivanje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rimjenu naučenoga u svakodnevnom životu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ovezivanje novog gradiva s već stečenim znanjima</a:t>
            </a:r>
            <a:endParaRPr lang="hr-HR" sz="2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 učenje podrazumijeva: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10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998355" y="1010125"/>
            <a:ext cx="3147300" cy="841545"/>
          </a:xfrm>
        </p:spPr>
        <p:txBody>
          <a:bodyPr/>
          <a:lstStyle/>
          <a:p>
            <a:r>
              <a:rPr lang="hr-HR" sz="3200" dirty="0" smtClean="0"/>
              <a:t>Kako </a:t>
            </a:r>
            <a:r>
              <a:rPr lang="hr-HR" sz="3200" dirty="0" smtClean="0"/>
              <a:t>pristupiti tekstu?</a:t>
            </a:r>
            <a:endParaRPr lang="hr-HR" sz="32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195736" y="1779662"/>
            <a:ext cx="4824536" cy="30963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rvo pročitati naslov – privuče nam pažnju na ono što je važno u daljnjem tekstu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r</a:t>
            </a:r>
            <a:r>
              <a:rPr lang="hr-HR" dirty="0" smtClean="0"/>
              <a:t>azmisliti što već znamo o toj temi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m</a:t>
            </a:r>
            <a:r>
              <a:rPr lang="hr-HR" dirty="0" smtClean="0"/>
              <a:t>ožemo svoja prethodna znanja zabilježiti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</a:t>
            </a:r>
            <a:r>
              <a:rPr lang="hr-HR" dirty="0" smtClean="0"/>
              <a:t>bratiti pozornost na ilustracije u tekstu – daju mnogo novih informacija i razjašnjavaju ono o čemu autor govori</a:t>
            </a:r>
            <a:endParaRPr lang="hr-HR" dirty="0" smtClean="0"/>
          </a:p>
          <a:p>
            <a:pPr marL="114300" indent="0"/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5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 flipV="1">
            <a:off x="2998355" y="964406"/>
            <a:ext cx="3147300" cy="45719"/>
          </a:xfrm>
        </p:spPr>
        <p:txBody>
          <a:bodyPr/>
          <a:lstStyle/>
          <a:p>
            <a:endParaRPr lang="hr-HR" sz="32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195736" y="1779662"/>
            <a:ext cx="4824536" cy="30963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pročitati tekst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ostaviti pitanja vezana uz najvažnije činjenice – potiče učenika na razmišljanje o tekstu te smanjuje lutanje misli i pad koncentracije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onovnim čitanjem teksta pronaći odgovore na pitanja</a:t>
            </a:r>
            <a:endParaRPr lang="hr-HR" dirty="0" smtClean="0"/>
          </a:p>
          <a:p>
            <a:pPr marL="114300" indent="0"/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09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 flipV="1">
            <a:off x="2998355" y="964406"/>
            <a:ext cx="3147300" cy="45719"/>
          </a:xfrm>
        </p:spPr>
        <p:txBody>
          <a:bodyPr/>
          <a:lstStyle/>
          <a:p>
            <a:endParaRPr lang="hr-HR" sz="32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195736" y="1779662"/>
            <a:ext cx="4824536" cy="30963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</a:t>
            </a:r>
            <a:r>
              <a:rPr lang="hr-HR" dirty="0" smtClean="0"/>
              <a:t>vaki pročitani dio teksta učenik ponoviti svojim riječima nastojeći uočiti bitno u tekstu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onovo pogledati slike, grafikone, tablice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</a:t>
            </a:r>
            <a:r>
              <a:rPr lang="hr-HR" dirty="0" smtClean="0"/>
              <a:t>a kraju još jednom pročitati tekst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</a:t>
            </a:r>
            <a:r>
              <a:rPr lang="hr-HR" dirty="0" smtClean="0"/>
              <a:t>bratiti pozornost na podebljani ili podcrtani dio teksta</a:t>
            </a:r>
          </a:p>
          <a:p>
            <a:pPr marL="114300" indent="0"/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92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7"/>
          <p:cNvGrpSpPr/>
          <p:nvPr/>
        </p:nvGrpSpPr>
        <p:grpSpPr>
          <a:xfrm>
            <a:off x="683568" y="-1743616"/>
            <a:ext cx="5023645" cy="6507973"/>
            <a:chOff x="557052" y="-1733075"/>
            <a:chExt cx="4575636" cy="6507973"/>
          </a:xfrm>
        </p:grpSpPr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052" y="-1733075"/>
              <a:ext cx="4459870" cy="65079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37"/>
            <p:cNvGrpSpPr/>
            <p:nvPr/>
          </p:nvGrpSpPr>
          <p:grpSpPr>
            <a:xfrm>
              <a:off x="1490463" y="-1358760"/>
              <a:ext cx="3642225" cy="5714463"/>
              <a:chOff x="1490463" y="-1358760"/>
              <a:chExt cx="3642225" cy="5714463"/>
            </a:xfrm>
          </p:grpSpPr>
          <p:cxnSp>
            <p:nvCxnSpPr>
              <p:cNvPr id="202" name="Google Shape;202;p37"/>
              <p:cNvCxnSpPr/>
              <p:nvPr/>
            </p:nvCxnSpPr>
            <p:spPr>
              <a:xfrm>
                <a:off x="1490463" y="111102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7"/>
              <p:cNvCxnSpPr/>
              <p:nvPr/>
            </p:nvCxnSpPr>
            <p:spPr>
              <a:xfrm>
                <a:off x="1490463" y="152266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7"/>
              <p:cNvCxnSpPr/>
              <p:nvPr/>
            </p:nvCxnSpPr>
            <p:spPr>
              <a:xfrm>
                <a:off x="1490463" y="1934299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7"/>
              <p:cNvCxnSpPr/>
              <p:nvPr/>
            </p:nvCxnSpPr>
            <p:spPr>
              <a:xfrm>
                <a:off x="1490463" y="2345937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37"/>
              <p:cNvCxnSpPr/>
              <p:nvPr/>
            </p:nvCxnSpPr>
            <p:spPr>
              <a:xfrm>
                <a:off x="1490463" y="275757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37"/>
              <p:cNvCxnSpPr/>
              <p:nvPr/>
            </p:nvCxnSpPr>
            <p:spPr>
              <a:xfrm>
                <a:off x="1490463" y="316921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37"/>
              <p:cNvCxnSpPr/>
              <p:nvPr/>
            </p:nvCxnSpPr>
            <p:spPr>
              <a:xfrm>
                <a:off x="1490463" y="3532428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37"/>
              <p:cNvCxnSpPr/>
              <p:nvPr/>
            </p:nvCxnSpPr>
            <p:spPr>
              <a:xfrm>
                <a:off x="1490463" y="39440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7"/>
              <p:cNvCxnSpPr/>
              <p:nvPr/>
            </p:nvCxnSpPr>
            <p:spPr>
              <a:xfrm>
                <a:off x="1490463" y="43557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7"/>
              <p:cNvCxnSpPr/>
              <p:nvPr/>
            </p:nvCxnSpPr>
            <p:spPr>
              <a:xfrm>
                <a:off x="1524288" y="-12387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7"/>
              <p:cNvCxnSpPr/>
              <p:nvPr/>
            </p:nvCxnSpPr>
            <p:spPr>
              <a:xfrm>
                <a:off x="1524288" y="2877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7"/>
              <p:cNvCxnSpPr/>
              <p:nvPr/>
            </p:nvCxnSpPr>
            <p:spPr>
              <a:xfrm>
                <a:off x="1524288" y="6994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7"/>
              <p:cNvCxnSpPr/>
              <p:nvPr/>
            </p:nvCxnSpPr>
            <p:spPr>
              <a:xfrm>
                <a:off x="1490463" y="-535501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7"/>
              <p:cNvCxnSpPr/>
              <p:nvPr/>
            </p:nvCxnSpPr>
            <p:spPr>
              <a:xfrm>
                <a:off x="1524288" y="-1358760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7"/>
              <p:cNvCxnSpPr/>
              <p:nvPr/>
            </p:nvCxnSpPr>
            <p:spPr>
              <a:xfrm>
                <a:off x="1524288" y="-94712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7" name="Google Shape;217;p37"/>
          <p:cNvSpPr/>
          <p:nvPr/>
        </p:nvSpPr>
        <p:spPr>
          <a:xfrm>
            <a:off x="1524300" y="2066050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ctrTitle"/>
          </p:nvPr>
        </p:nvSpPr>
        <p:spPr>
          <a:xfrm>
            <a:off x="1394950" y="1100483"/>
            <a:ext cx="3187500" cy="3284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p</a:t>
            </a:r>
            <a:r>
              <a:rPr lang="hr-HR" dirty="0" smtClean="0"/>
              <a:t>ronaći način vođenja bilješki koji najviše odgovara svakom pojedinom učeniku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npr. podvlačenje bitnoga u tekstu, pisanje sažetka, pisanja komentara na marginama, umne mape, metoda dva stupca…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dirty="0"/>
          </a:p>
        </p:txBody>
      </p:sp>
      <p:sp>
        <p:nvSpPr>
          <p:cNvPr id="219" name="Google Shape;219;p37"/>
          <p:cNvSpPr txBox="1">
            <a:spLocks noGrp="1"/>
          </p:cNvSpPr>
          <p:nvPr>
            <p:ph type="subTitle" idx="1"/>
          </p:nvPr>
        </p:nvSpPr>
        <p:spPr>
          <a:xfrm>
            <a:off x="1394950" y="123478"/>
            <a:ext cx="3638100" cy="88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Tajna za </a:t>
            </a:r>
            <a:r>
              <a:rPr lang="hr-HR" dirty="0" smtClean="0"/>
              <a:t>još efikasnije učenje</a:t>
            </a:r>
            <a:endParaRPr dirty="0"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5508">
            <a:off x="6282749" y="1112438"/>
            <a:ext cx="2085251" cy="2918627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9950" y="771527"/>
            <a:ext cx="778926" cy="7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>
            <a:hlinkClick r:id="rId6" action="ppaction://hlinksldjump"/>
          </p:cNvPr>
          <p:cNvSpPr/>
          <p:nvPr/>
        </p:nvSpPr>
        <p:spPr>
          <a:xfrm>
            <a:off x="6460175" y="3936100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>
            <a:hlinkClick r:id="rId6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7136579" y="4001800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chitects Daughter"/>
                <a:ea typeface="Architects Daughter"/>
                <a:cs typeface="Architects Daughter"/>
                <a:sym typeface="Architects Daughter"/>
              </a:rPr>
              <a:t>NEXT!</a:t>
            </a:r>
            <a:endParaRPr sz="1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4" name="Google Shape;224;p37">
            <a:hlinkClick r:id="rId6" action="ppaction://hlinksldjump"/>
          </p:cNvPr>
          <p:cNvSpPr/>
          <p:nvPr/>
        </p:nvSpPr>
        <p:spPr>
          <a:xfrm rot="-5400000">
            <a:off x="6872521" y="40626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816" y="842423"/>
            <a:ext cx="3456384" cy="26758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2000" dirty="0" smtClean="0"/>
              <a:t>Slijedi tema: Vođenje bilješki</a:t>
            </a:r>
            <a:r>
              <a:rPr lang="hr-HR" sz="2000" dirty="0"/>
              <a:t/>
            </a:r>
            <a:br>
              <a:rPr lang="hr-HR" sz="2000" dirty="0"/>
            </a:br>
            <a:endParaRPr sz="2000"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152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hr-HR" sz="14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20" y="2939818"/>
            <a:ext cx="1365560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579862"/>
            <a:ext cx="915900" cy="696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HVALA NA PAŽNJI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8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213</Words>
  <Application>Microsoft Office PowerPoint</Application>
  <PresentationFormat>Prikaz na zaslonu (16:9)</PresentationFormat>
  <Paragraphs>35</Paragraphs>
  <Slides>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Wingdings</vt:lpstr>
      <vt:lpstr>Catamaran</vt:lpstr>
      <vt:lpstr>Architects Daughter</vt:lpstr>
      <vt:lpstr>Interactive Bulletin Board by Slidesgo</vt:lpstr>
      <vt:lpstr>Tajna uspješnog učenja - 4. dio</vt:lpstr>
      <vt:lpstr>Aktivno učenje</vt:lpstr>
      <vt:lpstr>Aktivno učenje podrazumijeva:</vt:lpstr>
      <vt:lpstr>Kako pristupiti tekstu?</vt:lpstr>
      <vt:lpstr>PowerPointova prezentacija</vt:lpstr>
      <vt:lpstr>PowerPointova prezentacija</vt:lpstr>
      <vt:lpstr>pronaći način vođenja bilješki koji najviše odgovara svakom pojedinom učeniku  npr. podvlačenje bitnoga u tekstu, pisanje sažetka, pisanja komentara na marginama, umne mape, metoda dva stupca…  </vt:lpstr>
      <vt:lpstr>Slijedi tema: Vođenje bilješki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Odgovornost i poštovanje prema vlastitom tijelu</dc:title>
  <dc:creator>IQ</dc:creator>
  <cp:lastModifiedBy>Pedagog</cp:lastModifiedBy>
  <cp:revision>25</cp:revision>
  <dcterms:modified xsi:type="dcterms:W3CDTF">2021-04-12T17:02:00Z</dcterms:modified>
</cp:coreProperties>
</file>