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80" r:id="rId1"/>
  </p:sldMasterIdLst>
  <p:notesMasterIdLst>
    <p:notesMasterId r:id="rId10"/>
  </p:notesMasterIdLst>
  <p:handoutMasterIdLst>
    <p:handoutMasterId r:id="rId11"/>
  </p:handoutMasterIdLst>
  <p:sldIdLst>
    <p:sldId id="256" r:id="rId2"/>
    <p:sldId id="309" r:id="rId3"/>
    <p:sldId id="319" r:id="rId4"/>
    <p:sldId id="320" r:id="rId5"/>
    <p:sldId id="321" r:id="rId6"/>
    <p:sldId id="322" r:id="rId7"/>
    <p:sldId id="323" r:id="rId8"/>
    <p:sldId id="314" r:id="rId9"/>
  </p:sldIdLst>
  <p:sldSz cx="9144000" cy="5143500" type="screen16x9"/>
  <p:notesSz cx="6797675" cy="9926638"/>
  <p:embeddedFontLst>
    <p:embeddedFont>
      <p:font typeface="Architects Daughter" panose="020B0604020202020204" charset="0"/>
      <p:regular r:id="rId12"/>
    </p:embeddedFont>
    <p:embeddedFont>
      <p:font typeface="Catamaran" panose="020B0604020202020204" charset="-18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5EF88AC-EC33-475C-ACBA-4982C5000F98}">
  <a:tblStyle styleId="{05EF88AC-EC33-475C-ACBA-4982C5000F9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D5ABB26-0587-4C30-8999-92F81FD0307C}" styleName="Bez stila, bez rešetk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Svijetli stil 2 - Isticanj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Stil teme 1 - Isticanj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660" y="-4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21D91-EA26-414A-B566-04629DB6D51B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891111-CBBF-4C3D-8431-DDEC755A1147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4007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158786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03c1a925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03c1a9252_0_156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p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103113" y="216500"/>
            <a:ext cx="4937775" cy="452764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998355" y="1010125"/>
            <a:ext cx="31473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Catamaran"/>
              <a:buNone/>
              <a:defRPr sz="2000"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706600" y="1450925"/>
            <a:ext cx="7702200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/>
          <p:nvPr/>
        </p:nvSpPr>
        <p:spPr>
          <a:xfrm>
            <a:off x="-50175" y="300150"/>
            <a:ext cx="7048800" cy="7191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 b="1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tects Daughter"/>
              <a:buNone/>
              <a:defRPr sz="2800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tamaran"/>
              <a:buChar char="●"/>
              <a:defRPr sz="18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9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700" y="1010125"/>
            <a:ext cx="3312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hr-HR" dirty="0" smtClean="0"/>
              <a:t>Tajna uspješnog učenja - 5. dio</a:t>
            </a:r>
            <a:endParaRPr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311700" y="3138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800" dirty="0" smtClean="0"/>
              <a:t>Biljana </a:t>
            </a:r>
            <a:r>
              <a:rPr lang="hr-HR" sz="1800" dirty="0" err="1" smtClean="0"/>
              <a:t>Manin</a:t>
            </a:r>
            <a:r>
              <a:rPr lang="hr-HR" sz="1800" dirty="0" smtClean="0"/>
              <a:t>, dipl. pedagog,</a:t>
            </a:r>
          </a:p>
          <a:p>
            <a:pPr marL="0" indent="0"/>
            <a:r>
              <a:rPr lang="hr-HR" sz="1800" dirty="0" smtClean="0"/>
              <a:t> stručni suradnik savjetnik</a:t>
            </a:r>
            <a:endParaRPr lang="hr-HR" sz="1800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99592" y="2939818"/>
            <a:ext cx="717488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917025"/>
            <a:ext cx="915900" cy="3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START!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hr-HR" sz="2400" dirty="0" smtClean="0"/>
              <a:t>Učenje je složen proces koji podrazumijeva usvajanje informacija, navika, znanja, vještina i sposobnosti te zapamćivanje istih.</a:t>
            </a:r>
          </a:p>
          <a:p>
            <a:pPr marL="342900" indent="-342900">
              <a:buSzPts val="1100"/>
              <a:buFontTx/>
              <a:buChar char="-"/>
            </a:pPr>
            <a:endParaRPr lang="hr-HR" sz="2400" dirty="0" smtClean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Učenje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92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v</a:t>
            </a:r>
            <a:r>
              <a:rPr lang="hr-HR" sz="2400" dirty="0" smtClean="0"/>
              <a:t>izualna  tehnika prikaza informacija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u</a:t>
            </a:r>
            <a:r>
              <a:rPr lang="hr-HR" sz="2400" dirty="0" smtClean="0"/>
              <a:t>mne mape prikazuju </a:t>
            </a:r>
            <a:r>
              <a:rPr lang="hr-HR" sz="2400" b="1" dirty="0" smtClean="0"/>
              <a:t>činjenice i odnose među pojmovima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k</a:t>
            </a:r>
            <a:r>
              <a:rPr lang="hr-HR" sz="2400" dirty="0" smtClean="0"/>
              <a:t>od izrade umnih mapa aktiviramo lijevu i desnu polutku mozga - istovremeno pamtimo informacije vizualno i verbalno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m</a:t>
            </a:r>
            <a:r>
              <a:rPr lang="hr-HR" sz="2400" dirty="0" smtClean="0"/>
              <a:t>ozak teži jednostavnosti i poznatosti - sve informacije nastoji sintetizirati i kategorizirati</a:t>
            </a:r>
            <a:endParaRPr lang="hr-HR" sz="2400" dirty="0" smtClean="0"/>
          </a:p>
          <a:p>
            <a:pPr marL="342900" indent="-342900">
              <a:buSzPts val="1100"/>
              <a:buFontTx/>
              <a:buChar char="-"/>
            </a:pPr>
            <a:endParaRPr lang="hr-HR" sz="2400" dirty="0" smtClean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Umna (mentalna) mapa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68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o</a:t>
            </a:r>
            <a:r>
              <a:rPr lang="hr-HR" sz="2400" dirty="0" smtClean="0"/>
              <a:t>mogućuje efikasnije učenje</a:t>
            </a:r>
          </a:p>
          <a:p>
            <a:pPr marL="342900" indent="-342900">
              <a:buSzPts val="1100"/>
              <a:buFontTx/>
              <a:buChar char="-"/>
            </a:pPr>
            <a:r>
              <a:rPr lang="hr-HR" sz="2400" dirty="0"/>
              <a:t>v</a:t>
            </a:r>
            <a:r>
              <a:rPr lang="hr-HR" sz="2400" dirty="0" smtClean="0"/>
              <a:t>ažan je jednostavan prikaz pojmova temeljen na asocijacijama, kreativnosti i mašti</a:t>
            </a:r>
            <a:endParaRPr lang="hr-HR" sz="2400" dirty="0" smtClean="0"/>
          </a:p>
          <a:p>
            <a:pPr marL="342900" indent="-342900">
              <a:buSzPts val="1100"/>
              <a:buFontTx/>
              <a:buChar char="-"/>
            </a:pPr>
            <a:endParaRPr lang="hr-HR" sz="2400" dirty="0" smtClean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Umna </a:t>
            </a:r>
            <a:r>
              <a:rPr lang="hr-HR" dirty="0" smtClean="0"/>
              <a:t>mapa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856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450925"/>
            <a:ext cx="7992888" cy="311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SzPts val="1100"/>
              <a:buNone/>
            </a:pPr>
            <a:r>
              <a:rPr lang="hr-HR" sz="2400" dirty="0"/>
              <a:t>Proces izrade mentalne mape je jednostavan. Sve kreće </a:t>
            </a:r>
            <a:r>
              <a:rPr lang="hr-HR" sz="2400" b="1" dirty="0"/>
              <a:t>od ključne teme, odnosno glavnog problema</a:t>
            </a:r>
            <a:r>
              <a:rPr lang="hr-HR" sz="2400" dirty="0"/>
              <a:t> koji se zapisuje na sredini lista papira te se potom, u obliku krošnje drveta, grana na pojmove i ideje koje se daljnjim grananjem detaljnije razrađuju i dorađuju.</a:t>
            </a:r>
            <a:endParaRPr lang="hr-HR" sz="2400" dirty="0" smtClean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Izrada umne mape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787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7992888" cy="3437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hr-HR" sz="2400" dirty="0"/>
              <a:t>početi od sredine nekim </a:t>
            </a:r>
            <a:r>
              <a:rPr lang="hr-HR" sz="2400" dirty="0" smtClean="0"/>
              <a:t>crtežom ili riječju koja </a:t>
            </a:r>
            <a:r>
              <a:rPr lang="hr-HR" sz="2400" dirty="0"/>
              <a:t>karakterizira temu na kojoj se radi</a:t>
            </a:r>
          </a:p>
          <a:p>
            <a:pPr lvl="0"/>
            <a:r>
              <a:rPr lang="hr-HR" sz="2400" dirty="0"/>
              <a:t>koristiti razne simbole i </a:t>
            </a:r>
            <a:r>
              <a:rPr lang="hr-HR" sz="2400" dirty="0"/>
              <a:t> odrediti </a:t>
            </a:r>
            <a:r>
              <a:rPr lang="hr-HR" sz="2400" dirty="0" smtClean="0"/>
              <a:t>različite </a:t>
            </a:r>
            <a:r>
              <a:rPr lang="hr-HR" sz="2400" dirty="0"/>
              <a:t>veličine </a:t>
            </a:r>
            <a:r>
              <a:rPr lang="hr-HR" sz="2400" dirty="0" smtClean="0"/>
              <a:t>slova te </a:t>
            </a:r>
            <a:r>
              <a:rPr lang="hr-HR" sz="2400" dirty="0"/>
              <a:t>upisati ključne </a:t>
            </a:r>
            <a:r>
              <a:rPr lang="hr-HR" sz="2400" dirty="0" smtClean="0"/>
              <a:t>riječi</a:t>
            </a:r>
            <a:endParaRPr lang="hr-HR" sz="2400" dirty="0"/>
          </a:p>
          <a:p>
            <a:pPr lvl="0"/>
            <a:r>
              <a:rPr lang="hr-HR" sz="2400" dirty="0"/>
              <a:t>svaka ključna riječ mora biti zapisana </a:t>
            </a:r>
            <a:r>
              <a:rPr lang="hr-HR" sz="2400" dirty="0" smtClean="0"/>
              <a:t>samostalno</a:t>
            </a:r>
            <a:endParaRPr lang="hr-HR" sz="2400" dirty="0"/>
          </a:p>
          <a:p>
            <a:pPr lvl="0"/>
            <a:r>
              <a:rPr lang="hr-HR" sz="2400" dirty="0"/>
              <a:t>značenje na linijama koje izlaze iz ključne riječi mora se odnositi na ključnu </a:t>
            </a:r>
            <a:r>
              <a:rPr lang="hr-HR" sz="2400" dirty="0" smtClean="0"/>
              <a:t>riječ</a:t>
            </a:r>
            <a:endParaRPr lang="hr-HR" sz="2400" dirty="0"/>
          </a:p>
          <a:p>
            <a:pPr lvl="0"/>
            <a:r>
              <a:rPr lang="hr-HR" sz="2400" dirty="0" smtClean="0"/>
              <a:t>koristiti </a:t>
            </a:r>
            <a:r>
              <a:rPr lang="hr-HR" sz="2400" dirty="0"/>
              <a:t>različite </a:t>
            </a:r>
            <a:r>
              <a:rPr lang="hr-HR" sz="2400" dirty="0" smtClean="0"/>
              <a:t>boje</a:t>
            </a:r>
            <a:endParaRPr lang="hr-HR" sz="2400" dirty="0"/>
          </a:p>
          <a:p>
            <a:pPr lvl="0"/>
            <a:r>
              <a:rPr lang="hr-HR" sz="2400" dirty="0" smtClean="0"/>
              <a:t>naglasiti </a:t>
            </a:r>
            <a:r>
              <a:rPr lang="hr-HR" sz="2400" dirty="0"/>
              <a:t>najvažnije dijelove i koristiti asocijacije </a:t>
            </a:r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Izrada umne mape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509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6"/>
          <p:cNvSpPr/>
          <p:nvPr/>
        </p:nvSpPr>
        <p:spPr>
          <a:xfrm>
            <a:off x="359611" y="1255875"/>
            <a:ext cx="8225744" cy="3623700"/>
          </a:xfrm>
          <a:prstGeom prst="rect">
            <a:avLst/>
          </a:prstGeom>
          <a:solidFill>
            <a:srgbClr val="FFD96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6"/>
          <p:cNvSpPr/>
          <p:nvPr/>
        </p:nvSpPr>
        <p:spPr>
          <a:xfrm rot="-1110091">
            <a:off x="8076257" y="804372"/>
            <a:ext cx="1018196" cy="1324618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/>
          <p:nvPr/>
        </p:nvSpPr>
        <p:spPr>
          <a:xfrm rot="4908656">
            <a:off x="8170401" y="3984575"/>
            <a:ext cx="1018229" cy="1324661"/>
          </a:xfrm>
          <a:custGeom>
            <a:avLst/>
            <a:gdLst/>
            <a:ahLst/>
            <a:cxnLst/>
            <a:rect l="l" t="t" r="r" b="b"/>
            <a:pathLst>
              <a:path w="28231" h="36727" extrusionOk="0">
                <a:moveTo>
                  <a:pt x="9835" y="1"/>
                </a:moveTo>
                <a:cubicBezTo>
                  <a:pt x="9835" y="1"/>
                  <a:pt x="9694" y="1552"/>
                  <a:pt x="8877" y="2031"/>
                </a:cubicBezTo>
                <a:cubicBezTo>
                  <a:pt x="8631" y="2175"/>
                  <a:pt x="8359" y="2226"/>
                  <a:pt x="8099" y="2226"/>
                </a:cubicBezTo>
                <a:cubicBezTo>
                  <a:pt x="7495" y="2226"/>
                  <a:pt x="6956" y="1955"/>
                  <a:pt x="6956" y="1955"/>
                </a:cubicBezTo>
                <a:cubicBezTo>
                  <a:pt x="6956" y="1955"/>
                  <a:pt x="6815" y="3468"/>
                  <a:pt x="5944" y="3979"/>
                </a:cubicBezTo>
                <a:cubicBezTo>
                  <a:pt x="5694" y="4127"/>
                  <a:pt x="5367" y="4179"/>
                  <a:pt x="5027" y="4179"/>
                </a:cubicBezTo>
                <a:cubicBezTo>
                  <a:pt x="4189" y="4179"/>
                  <a:pt x="3277" y="3860"/>
                  <a:pt x="3277" y="3860"/>
                </a:cubicBezTo>
                <a:cubicBezTo>
                  <a:pt x="3277" y="3860"/>
                  <a:pt x="2940" y="5492"/>
                  <a:pt x="2363" y="5830"/>
                </a:cubicBezTo>
                <a:cubicBezTo>
                  <a:pt x="2184" y="5936"/>
                  <a:pt x="1888" y="5973"/>
                  <a:pt x="1566" y="5973"/>
                </a:cubicBezTo>
                <a:cubicBezTo>
                  <a:pt x="850" y="5973"/>
                  <a:pt x="1" y="5792"/>
                  <a:pt x="1" y="5792"/>
                </a:cubicBezTo>
                <a:lnTo>
                  <a:pt x="1" y="5792"/>
                </a:lnTo>
                <a:lnTo>
                  <a:pt x="18233" y="36726"/>
                </a:lnTo>
                <a:cubicBezTo>
                  <a:pt x="18569" y="35013"/>
                  <a:pt x="19849" y="34712"/>
                  <a:pt x="20707" y="34712"/>
                </a:cubicBezTo>
                <a:cubicBezTo>
                  <a:pt x="21170" y="34712"/>
                  <a:pt x="21509" y="34800"/>
                  <a:pt x="21509" y="34800"/>
                </a:cubicBezTo>
                <a:cubicBezTo>
                  <a:pt x="21509" y="34800"/>
                  <a:pt x="22048" y="33624"/>
                  <a:pt x="22685" y="33053"/>
                </a:cubicBezTo>
                <a:cubicBezTo>
                  <a:pt x="22886" y="32873"/>
                  <a:pt x="23195" y="32811"/>
                  <a:pt x="23525" y="32811"/>
                </a:cubicBezTo>
                <a:cubicBezTo>
                  <a:pt x="24241" y="32811"/>
                  <a:pt x="25052" y="33102"/>
                  <a:pt x="25052" y="33102"/>
                </a:cubicBezTo>
                <a:cubicBezTo>
                  <a:pt x="25052" y="33102"/>
                  <a:pt x="25237" y="31431"/>
                  <a:pt x="25961" y="31006"/>
                </a:cubicBezTo>
                <a:cubicBezTo>
                  <a:pt x="26140" y="30901"/>
                  <a:pt x="26369" y="30861"/>
                  <a:pt x="26614" y="30861"/>
                </a:cubicBezTo>
                <a:cubicBezTo>
                  <a:pt x="27354" y="30861"/>
                  <a:pt x="28231" y="31224"/>
                  <a:pt x="28231" y="31224"/>
                </a:cubicBezTo>
                <a:lnTo>
                  <a:pt x="9835" y="1"/>
                </a:lnTo>
                <a:close/>
              </a:path>
            </a:pathLst>
          </a:custGeom>
          <a:solidFill>
            <a:srgbClr val="EA9999">
              <a:alpha val="450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36"/>
          <p:cNvSpPr txBox="1">
            <a:spLocks noGrp="1"/>
          </p:cNvSpPr>
          <p:nvPr>
            <p:ph type="body" idx="1"/>
          </p:nvPr>
        </p:nvSpPr>
        <p:spPr>
          <a:xfrm>
            <a:off x="467544" y="1131590"/>
            <a:ext cx="7992888" cy="343723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>
              <a:buNone/>
            </a:pPr>
            <a:endParaRPr lang="hr-HR" sz="2400" dirty="0"/>
          </a:p>
        </p:txBody>
      </p:sp>
      <p:sp>
        <p:nvSpPr>
          <p:cNvPr id="192" name="Google Shape;192;p36"/>
          <p:cNvSpPr txBox="1">
            <a:spLocks noGrp="1"/>
          </p:cNvSpPr>
          <p:nvPr>
            <p:ph type="title"/>
          </p:nvPr>
        </p:nvSpPr>
        <p:spPr>
          <a:xfrm>
            <a:off x="1063200" y="335373"/>
            <a:ext cx="70176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 smtClean="0"/>
              <a:t>Primjer umne mape</a:t>
            </a:r>
            <a:endParaRPr dirty="0"/>
          </a:p>
        </p:txBody>
      </p:sp>
      <p:pic>
        <p:nvPicPr>
          <p:cNvPr id="193" name="Google Shape;19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475" y="421775"/>
            <a:ext cx="477207" cy="48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lika 7" descr="Naučite izrađivati mentalne mape, usavršite tehnike učenja i osnove brzog  čitanja uz iskusnu voditeljicu u organizaciji Radionice Judita za 299 kn!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255875"/>
            <a:ext cx="8117811" cy="362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426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5"/>
          <p:cNvSpPr/>
          <p:nvPr/>
        </p:nvSpPr>
        <p:spPr>
          <a:xfrm>
            <a:off x="3078775" y="2683275"/>
            <a:ext cx="1402200" cy="274200"/>
          </a:xfrm>
          <a:prstGeom prst="rect">
            <a:avLst/>
          </a:prstGeom>
          <a:solidFill>
            <a:srgbClr val="FFEE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35"/>
          <p:cNvSpPr txBox="1">
            <a:spLocks noGrp="1"/>
          </p:cNvSpPr>
          <p:nvPr>
            <p:ph type="ctrTitle"/>
          </p:nvPr>
        </p:nvSpPr>
        <p:spPr>
          <a:xfrm>
            <a:off x="2915816" y="842423"/>
            <a:ext cx="3456384" cy="108125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hr-HR" sz="2000" dirty="0" smtClean="0"/>
              <a:t>Za one koji žele više…</a:t>
            </a:r>
            <a:r>
              <a:rPr lang="hr-HR" sz="2000" dirty="0"/>
              <a:t/>
            </a:r>
            <a:br>
              <a:rPr lang="hr-HR" sz="2000" dirty="0"/>
            </a:br>
            <a:endParaRPr sz="2000" dirty="0"/>
          </a:p>
        </p:txBody>
      </p:sp>
      <p:sp>
        <p:nvSpPr>
          <p:cNvPr id="176" name="Google Shape;176;p35"/>
          <p:cNvSpPr txBox="1">
            <a:spLocks noGrp="1"/>
          </p:cNvSpPr>
          <p:nvPr>
            <p:ph type="subTitle" idx="1"/>
          </p:nvPr>
        </p:nvSpPr>
        <p:spPr>
          <a:xfrm>
            <a:off x="2843808" y="1851671"/>
            <a:ext cx="3672408" cy="14401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hr-HR" sz="1400" dirty="0" smtClean="0"/>
              <a:t>Računalne programske podrške pomoću kojih možemo izraditi umnu mapu kao što su:</a:t>
            </a:r>
          </a:p>
          <a:p>
            <a:pPr marL="0" indent="0"/>
            <a:r>
              <a:rPr lang="hr-HR" sz="1400" b="1" dirty="0" err="1" smtClean="0"/>
              <a:t>MindManager</a:t>
            </a:r>
            <a:endParaRPr lang="hr-HR" sz="1400" b="1" dirty="0" smtClean="0"/>
          </a:p>
          <a:p>
            <a:pPr marL="0" indent="0"/>
            <a:r>
              <a:rPr lang="hr-HR" sz="1400" b="1" dirty="0" err="1" smtClean="0"/>
              <a:t>FreeMind</a:t>
            </a:r>
            <a:endParaRPr lang="hr-HR" sz="1400" b="1" dirty="0" smtClean="0"/>
          </a:p>
          <a:p>
            <a:pPr marL="0" indent="0"/>
            <a:r>
              <a:rPr lang="hr-HR" sz="1400" b="1" smtClean="0"/>
              <a:t>MindMup</a:t>
            </a:r>
            <a:endParaRPr lang="hr-HR" sz="1400" b="1" dirty="0"/>
          </a:p>
        </p:txBody>
      </p:sp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4" y="446123"/>
            <a:ext cx="778932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5250" y="3057527"/>
            <a:ext cx="778926" cy="793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35214" y="-1737375"/>
            <a:ext cx="3475024" cy="3813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1520" y="2939818"/>
            <a:ext cx="1365560" cy="1156907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5">
            <a:hlinkClick r:id="rId7" action="ppaction://hlinksldjump"/>
          </p:cNvPr>
          <p:cNvSpPr/>
          <p:nvPr/>
        </p:nvSpPr>
        <p:spPr>
          <a:xfrm>
            <a:off x="3706800" y="3851325"/>
            <a:ext cx="1730400" cy="490800"/>
          </a:xfrm>
          <a:prstGeom prst="rect">
            <a:avLst/>
          </a:prstGeom>
          <a:solidFill>
            <a:srgbClr val="93C47D"/>
          </a:solidFill>
          <a:ln>
            <a:noFill/>
          </a:ln>
          <a:effectLst>
            <a:outerShdw blurRad="57150" dist="19050" dir="816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5">
            <a:hlinkClick r:id="rId7" action="ppaction://hlinksldjump"/>
          </p:cNvPr>
          <p:cNvSpPr txBox="1">
            <a:spLocks noGrp="1"/>
          </p:cNvSpPr>
          <p:nvPr>
            <p:ph type="ctrTitle"/>
          </p:nvPr>
        </p:nvSpPr>
        <p:spPr>
          <a:xfrm>
            <a:off x="4240818" y="3579862"/>
            <a:ext cx="915900" cy="69656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HVALA NA PAŽNJI</a:t>
            </a:r>
            <a:endParaRPr sz="1600" dirty="0"/>
          </a:p>
        </p:txBody>
      </p:sp>
      <p:sp>
        <p:nvSpPr>
          <p:cNvPr id="183" name="Google Shape;183;p35">
            <a:hlinkClick r:id="rId7" action="ppaction://hlinksldjump"/>
          </p:cNvPr>
          <p:cNvSpPr/>
          <p:nvPr/>
        </p:nvSpPr>
        <p:spPr>
          <a:xfrm rot="-5400000">
            <a:off x="4125666" y="3986063"/>
            <a:ext cx="194350" cy="237650"/>
          </a:xfrm>
          <a:custGeom>
            <a:avLst/>
            <a:gdLst/>
            <a:ahLst/>
            <a:cxnLst/>
            <a:rect l="l" t="t" r="r" b="b"/>
            <a:pathLst>
              <a:path w="7774" h="9506" extrusionOk="0">
                <a:moveTo>
                  <a:pt x="5454" y="532"/>
                </a:moveTo>
                <a:lnTo>
                  <a:pt x="5454" y="532"/>
                </a:lnTo>
                <a:cubicBezTo>
                  <a:pt x="5246" y="1297"/>
                  <a:pt x="4948" y="2164"/>
                  <a:pt x="5014" y="2913"/>
                </a:cubicBezTo>
                <a:cubicBezTo>
                  <a:pt x="5023" y="3019"/>
                  <a:pt x="5078" y="3094"/>
                  <a:pt x="5180" y="3130"/>
                </a:cubicBezTo>
                <a:cubicBezTo>
                  <a:pt x="5767" y="3339"/>
                  <a:pt x="6476" y="3339"/>
                  <a:pt x="7122" y="3371"/>
                </a:cubicBezTo>
                <a:lnTo>
                  <a:pt x="4078" y="8859"/>
                </a:lnTo>
                <a:cubicBezTo>
                  <a:pt x="2828" y="7103"/>
                  <a:pt x="1684" y="5274"/>
                  <a:pt x="654" y="3383"/>
                </a:cubicBezTo>
                <a:cubicBezTo>
                  <a:pt x="1348" y="3358"/>
                  <a:pt x="2036" y="3313"/>
                  <a:pt x="2727" y="3233"/>
                </a:cubicBezTo>
                <a:cubicBezTo>
                  <a:pt x="2871" y="3216"/>
                  <a:pt x="2984" y="3102"/>
                  <a:pt x="2944" y="2948"/>
                </a:cubicBezTo>
                <a:cubicBezTo>
                  <a:pt x="2746" y="2182"/>
                  <a:pt x="2618" y="1400"/>
                  <a:pt x="2558" y="611"/>
                </a:cubicBezTo>
                <a:lnTo>
                  <a:pt x="2558" y="611"/>
                </a:lnTo>
                <a:cubicBezTo>
                  <a:pt x="2982" y="681"/>
                  <a:pt x="3400" y="716"/>
                  <a:pt x="3815" y="716"/>
                </a:cubicBezTo>
                <a:cubicBezTo>
                  <a:pt x="4361" y="716"/>
                  <a:pt x="4904" y="655"/>
                  <a:pt x="5454" y="532"/>
                </a:cubicBezTo>
                <a:close/>
                <a:moveTo>
                  <a:pt x="5766" y="1"/>
                </a:moveTo>
                <a:cubicBezTo>
                  <a:pt x="5746" y="1"/>
                  <a:pt x="5726" y="3"/>
                  <a:pt x="5705" y="9"/>
                </a:cubicBezTo>
                <a:cubicBezTo>
                  <a:pt x="5054" y="186"/>
                  <a:pt x="4443" y="274"/>
                  <a:pt x="3825" y="274"/>
                </a:cubicBezTo>
                <a:cubicBezTo>
                  <a:pt x="3395" y="274"/>
                  <a:pt x="2962" y="231"/>
                  <a:pt x="2509" y="147"/>
                </a:cubicBezTo>
                <a:cubicBezTo>
                  <a:pt x="2469" y="59"/>
                  <a:pt x="2379" y="15"/>
                  <a:pt x="2291" y="15"/>
                </a:cubicBezTo>
                <a:cubicBezTo>
                  <a:pt x="2180" y="15"/>
                  <a:pt x="2072" y="87"/>
                  <a:pt x="2080" y="232"/>
                </a:cubicBezTo>
                <a:cubicBezTo>
                  <a:pt x="2081" y="251"/>
                  <a:pt x="2083" y="276"/>
                  <a:pt x="2085" y="301"/>
                </a:cubicBezTo>
                <a:cubicBezTo>
                  <a:pt x="2071" y="358"/>
                  <a:pt x="2078" y="419"/>
                  <a:pt x="2109" y="468"/>
                </a:cubicBezTo>
                <a:cubicBezTo>
                  <a:pt x="2203" y="1050"/>
                  <a:pt x="2478" y="2250"/>
                  <a:pt x="2369" y="2522"/>
                </a:cubicBezTo>
                <a:cubicBezTo>
                  <a:pt x="2217" y="2901"/>
                  <a:pt x="1701" y="2971"/>
                  <a:pt x="1182" y="2971"/>
                </a:cubicBezTo>
                <a:cubicBezTo>
                  <a:pt x="877" y="2971"/>
                  <a:pt x="572" y="2947"/>
                  <a:pt x="338" y="2947"/>
                </a:cubicBezTo>
                <a:cubicBezTo>
                  <a:pt x="318" y="2947"/>
                  <a:pt x="299" y="2947"/>
                  <a:pt x="280" y="2948"/>
                </a:cubicBezTo>
                <a:cubicBezTo>
                  <a:pt x="108" y="2951"/>
                  <a:pt x="1" y="3137"/>
                  <a:pt x="85" y="3287"/>
                </a:cubicBezTo>
                <a:cubicBezTo>
                  <a:pt x="1220" y="5407"/>
                  <a:pt x="2497" y="7449"/>
                  <a:pt x="3907" y="9397"/>
                </a:cubicBezTo>
                <a:cubicBezTo>
                  <a:pt x="3957" y="9465"/>
                  <a:pt x="4037" y="9506"/>
                  <a:pt x="4115" y="9506"/>
                </a:cubicBezTo>
                <a:cubicBezTo>
                  <a:pt x="4186" y="9506"/>
                  <a:pt x="4254" y="9473"/>
                  <a:pt x="4297" y="9397"/>
                </a:cubicBezTo>
                <a:lnTo>
                  <a:pt x="7686" y="3285"/>
                </a:lnTo>
                <a:cubicBezTo>
                  <a:pt x="7774" y="3126"/>
                  <a:pt x="7660" y="2960"/>
                  <a:pt x="7491" y="2946"/>
                </a:cubicBezTo>
                <a:cubicBezTo>
                  <a:pt x="6813" y="2886"/>
                  <a:pt x="5754" y="3089"/>
                  <a:pt x="5541" y="2205"/>
                </a:cubicBezTo>
                <a:cubicBezTo>
                  <a:pt x="5434" y="1760"/>
                  <a:pt x="5879" y="741"/>
                  <a:pt x="5984" y="286"/>
                </a:cubicBezTo>
                <a:cubicBezTo>
                  <a:pt x="6016" y="140"/>
                  <a:pt x="5909" y="1"/>
                  <a:pt x="5766" y="1"/>
                </a:cubicBezTo>
                <a:close/>
              </a:path>
            </a:pathLst>
          </a:custGeom>
          <a:solidFill>
            <a:srgbClr val="00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80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9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eractive Bulletin Board by Slidesgo">
  <a:themeElements>
    <a:clrScheme name="Simple Light">
      <a:dk1>
        <a:srgbClr val="000000"/>
      </a:dk1>
      <a:lt1>
        <a:srgbClr val="F3F3F3"/>
      </a:lt1>
      <a:dk2>
        <a:srgbClr val="EA9999"/>
      </a:dk2>
      <a:lt2>
        <a:srgbClr val="F3F3F3"/>
      </a:lt2>
      <a:accent1>
        <a:srgbClr val="93C47D"/>
      </a:accent1>
      <a:accent2>
        <a:srgbClr val="FFD966"/>
      </a:accent2>
      <a:accent3>
        <a:srgbClr val="EA9999"/>
      </a:accent3>
      <a:accent4>
        <a:srgbClr val="000000"/>
      </a:accent4>
      <a:accent5>
        <a:srgbClr val="F3F3F3"/>
      </a:accent5>
      <a:accent6>
        <a:srgbClr val="FFEE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203</Words>
  <Application>Microsoft Office PowerPoint</Application>
  <PresentationFormat>Prikaz na zaslonu (16:9)</PresentationFormat>
  <Paragraphs>30</Paragraphs>
  <Slides>8</Slides>
  <Notes>8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2" baseType="lpstr">
      <vt:lpstr>Arial</vt:lpstr>
      <vt:lpstr>Architects Daughter</vt:lpstr>
      <vt:lpstr>Catamaran</vt:lpstr>
      <vt:lpstr>Interactive Bulletin Board by Slidesgo</vt:lpstr>
      <vt:lpstr>Tajna uspješnog učenja - 5. dio</vt:lpstr>
      <vt:lpstr>Učenje</vt:lpstr>
      <vt:lpstr>Umna (mentalna) mapa</vt:lpstr>
      <vt:lpstr>Umna mapa</vt:lpstr>
      <vt:lpstr>Izrada umne mape</vt:lpstr>
      <vt:lpstr>Izrada umne mape</vt:lpstr>
      <vt:lpstr>Primjer umne mape</vt:lpstr>
      <vt:lpstr>Za one koji žele više…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Odgovornost i poštovanje prema vlastitom tijelu</dc:title>
  <dc:creator>IQ</dc:creator>
  <cp:lastModifiedBy>Pedagog</cp:lastModifiedBy>
  <cp:revision>35</cp:revision>
  <cp:lastPrinted>2021-04-27T08:42:22Z</cp:lastPrinted>
  <dcterms:modified xsi:type="dcterms:W3CDTF">2021-04-27T08:44:27Z</dcterms:modified>
</cp:coreProperties>
</file>