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0" r:id="rId4"/>
    <p:sldId id="271" r:id="rId5"/>
    <p:sldId id="257" r:id="rId6"/>
    <p:sldId id="258" r:id="rId7"/>
    <p:sldId id="261" r:id="rId8"/>
    <p:sldId id="272" r:id="rId9"/>
    <p:sldId id="262" r:id="rId10"/>
    <p:sldId id="263" r:id="rId11"/>
    <p:sldId id="266" r:id="rId12"/>
    <p:sldId id="264" r:id="rId13"/>
    <p:sldId id="259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>
        <p:scale>
          <a:sx n="114" d="100"/>
          <a:sy n="114" d="100"/>
        </p:scale>
        <p:origin x="-88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5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79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31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758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29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64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2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61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82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575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71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C70C-E647-403E-9E58-98DB96E0FC2B}" type="datetimeFigureOut">
              <a:rPr lang="hr-HR" smtClean="0"/>
              <a:t>4.10.2019.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E2DD-91A4-47E6-930D-603CF765C3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74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OŠ TRNSKO</a:t>
            </a:r>
            <a:br>
              <a:rPr lang="hr-HR" dirty="0" smtClean="0"/>
            </a:br>
            <a:r>
              <a:rPr lang="hr-HR" dirty="0" smtClean="0"/>
              <a:t>Zagreb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Školska godina 2018./2019.</a:t>
            </a:r>
          </a:p>
          <a:p>
            <a:r>
              <a:rPr lang="hr-HR" dirty="0" smtClean="0"/>
              <a:t>Interaktivno predavanje za učenike 4.-7. razreda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697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Ako dobiješ poruku s nepoznatog broja, ne odgovaraj</a:t>
            </a:r>
            <a:r>
              <a:rPr lang="vi-V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Ne trebaš odgovarati ni na poznate brojeve ako se zbog sadržaja poruke osjećaš loše ili neugodno.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Budi pažljiv/a prema drugima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; kad se šališ, ili kad si ljut/a, uvijek razmišljaj o mogućim posljedicama. Prije slanja, razmisli kako bi ti reagirao/la na takvu poruku.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17552"/>
            <a:ext cx="4932040" cy="2323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3876468"/>
            <a:ext cx="2555777" cy="29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6093296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>
                <a:latin typeface="Calibri" panose="020F0502020204030204" pitchFamily="34" charset="0"/>
              </a:rPr>
              <a:t>Ako dobiješ neprimjerenu poruku, poziv ili si izložen/a nasilju, razgovaraj o tome s roditeljem ili nekom drugom odraslom osobom (nastavnik, pedagog, psiholog…) kako se problem ne bi pogoršao. Za to postoje i razne telefonske linije.</a:t>
            </a:r>
          </a:p>
          <a:p>
            <a:pPr algn="just"/>
            <a:r>
              <a:rPr lang="hr-HR" dirty="0" smtClean="0">
                <a:latin typeface="Calibri" panose="020F0502020204030204" pitchFamily="34" charset="0"/>
              </a:rPr>
              <a:t> U takvim slučajevima dobro je sačuvati poruke u mobitelu, ili negdje drugdje zapisati podatke o datumu, vremenu i sadržaju poruke ili poziva.</a:t>
            </a:r>
          </a:p>
          <a:p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Na forumu ili chatu najčešće postoji </a:t>
            </a:r>
            <a:r>
              <a:rPr lang="hr-HR" b="1" dirty="0" smtClean="0">
                <a:solidFill>
                  <a:srgbClr val="FF0000"/>
                </a:solidFill>
              </a:rPr>
              <a:t>tipka Ignore ili Block </a:t>
            </a:r>
            <a:r>
              <a:rPr lang="hr-HR" dirty="0" smtClean="0"/>
              <a:t>kojom možeš spriječiti daljnji dolazak poruka od neželjenih korisnika. 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Da bi provjerio/la </a:t>
            </a:r>
            <a:r>
              <a:rPr lang="hr-HR" dirty="0" smtClean="0"/>
              <a:t>piše li se gdje o tebi i tvojim podacima, </a:t>
            </a:r>
            <a:r>
              <a:rPr lang="hr-HR" b="1" dirty="0" smtClean="0">
                <a:solidFill>
                  <a:srgbClr val="FF0000"/>
                </a:solidFill>
              </a:rPr>
              <a:t>možeš posjetiti stranicu www.google.com </a:t>
            </a:r>
            <a:r>
              <a:rPr lang="hr-HR" dirty="0" smtClean="0"/>
              <a:t>i upisati svoje ime i prezime pod navodnim znakovima (npr. “Pero Perić”). Google će pronaći sve internetske stranice na kojima se spominje tvoje ime. Isto napravi sa svojim brojem mobitela, e-mail adresom, pravom adresom i nadimkom na chatu. Možda negdje netko piše o tebi i daje tvoje podatke, a ti to i ne znaš.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81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364088" cy="3513478"/>
          </a:xfrm>
        </p:spPr>
      </p:pic>
      <p:sp>
        <p:nvSpPr>
          <p:cNvPr id="6" name="TextBox 5"/>
          <p:cNvSpPr txBox="1"/>
          <p:nvPr/>
        </p:nvSpPr>
        <p:spPr>
          <a:xfrm>
            <a:off x="1043608" y="364502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Publika nasilja preko Interneta  mnogo je šira od one na školskom igralištu ili u razredu.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5975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hr-HR" dirty="0" smtClean="0"/>
              <a:t>Na Internetu poštuj pravila ponašanja kao i u svakodnevnom životu!</a:t>
            </a:r>
          </a:p>
          <a:p>
            <a:r>
              <a:rPr lang="hr-HR" dirty="0" smtClean="0"/>
              <a:t>Svatko mora biti svjestan da može kazneno odgovarati ukoliko zlorabi tuđe osobne podatke, vrijeđa ili kleveće drugoga.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37345"/>
            <a:ext cx="5966604" cy="40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 - </a:t>
            </a:r>
            <a:r>
              <a:rPr lang="hr-HR" b="1" dirty="0" smtClean="0"/>
              <a:t>zrcalo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Svaki učenik piše drugom učeniku pozitivnu poruku s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na radnom listu u obliku mobitela</a:t>
            </a:r>
          </a:p>
          <a:p>
            <a:endParaRPr lang="hr-HR" b="1" dirty="0" smtClean="0">
              <a:solidFill>
                <a:srgbClr val="FF0000"/>
              </a:solidFill>
            </a:endParaRPr>
          </a:p>
          <a:p>
            <a:endParaRPr lang="hr-H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995465" cy="325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93" y="2924944"/>
            <a:ext cx="4280173" cy="36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4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904656"/>
          </a:xfrm>
        </p:spPr>
        <p:txBody>
          <a:bodyPr>
            <a:normAutofit/>
          </a:bodyPr>
          <a:lstStyle/>
          <a:p>
            <a:r>
              <a:rPr lang="hr-HR" dirty="0" smtClean="0"/>
              <a:t>Lijepa riječ je kao ključ koji otvara svaka vrata!!!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Hvala na pozornosti!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096344" cy="308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2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PREVENCIJA I OPASNOSTI NASILJA NA INTERNETU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Svjetlana Devčić, </a:t>
            </a:r>
            <a:r>
              <a:rPr lang="hr-HR" dirty="0" err="1" smtClean="0"/>
              <a:t>dipl.bibliotekar</a:t>
            </a:r>
            <a:r>
              <a:rPr lang="hr-HR" dirty="0" smtClean="0"/>
              <a:t>, stručna suradnica mentorica</a:t>
            </a:r>
          </a:p>
          <a:p>
            <a:r>
              <a:rPr lang="hr-HR" dirty="0"/>
              <a:t> </a:t>
            </a:r>
            <a:r>
              <a:rPr lang="hr-HR" dirty="0" smtClean="0"/>
              <a:t>   Biljana </a:t>
            </a:r>
            <a:r>
              <a:rPr lang="hr-HR" dirty="0" err="1" smtClean="0"/>
              <a:t>Manin</a:t>
            </a:r>
            <a:r>
              <a:rPr lang="hr-HR" dirty="0" smtClean="0"/>
              <a:t>, </a:t>
            </a:r>
            <a:r>
              <a:rPr lang="hr-HR" dirty="0" err="1" smtClean="0"/>
              <a:t>dipl.pedagog</a:t>
            </a:r>
            <a:r>
              <a:rPr lang="hr-HR" dirty="0" smtClean="0"/>
              <a:t>, stručna</a:t>
            </a:r>
          </a:p>
          <a:p>
            <a:r>
              <a:rPr lang="hr-HR" dirty="0"/>
              <a:t>      	suradnica savjetnica</a:t>
            </a:r>
          </a:p>
        </p:txBody>
      </p:sp>
    </p:spTree>
    <p:extLst>
      <p:ext uri="{BB962C8B-B14F-4D97-AF65-F5344CB8AC3E}">
        <p14:creationId xmlns:p14="http://schemas.microsoft.com/office/powerpoint/2010/main" val="34959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Vježba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PRIVATNOST?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Učenici olujom ideja zapisuju svoje misli o privatnosti u svijetu Interneta na listu papira.</a:t>
            </a:r>
          </a:p>
          <a:p>
            <a:r>
              <a:rPr lang="hr-HR" dirty="0" smtClean="0"/>
              <a:t>Svaki učenik pročita što je zapisao i lijepi papirić na ploču</a:t>
            </a:r>
          </a:p>
          <a:p>
            <a:r>
              <a:rPr lang="hr-HR" dirty="0" smtClean="0"/>
              <a:t>Voditelji  sistematiziraju učeničke odgovore i s učenicima ih prokomentiraju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06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Danas najviše informacija  dijelimo putem društvenih mreža ( </a:t>
            </a:r>
            <a:r>
              <a:rPr lang="hr-HR" dirty="0" err="1"/>
              <a:t>Facebook</a:t>
            </a:r>
            <a:r>
              <a:rPr lang="hr-HR" dirty="0"/>
              <a:t> , </a:t>
            </a:r>
            <a:r>
              <a:rPr lang="hr-HR" dirty="0" err="1"/>
              <a:t>Instagram</a:t>
            </a:r>
            <a:r>
              <a:rPr lang="hr-HR" dirty="0"/>
              <a:t>, </a:t>
            </a:r>
            <a:r>
              <a:rPr lang="hr-HR" dirty="0" err="1"/>
              <a:t>Twitter</a:t>
            </a:r>
            <a:r>
              <a:rPr lang="hr-HR" dirty="0"/>
              <a:t>… ). </a:t>
            </a:r>
          </a:p>
          <a:p>
            <a:r>
              <a:rPr lang="hr-HR" dirty="0"/>
              <a:t>Te su aktivnosti postale toliko uobičajene da ponekad zaboravimo koliko je širok krug ljudi koji sve to vidi.</a:t>
            </a:r>
          </a:p>
          <a:p>
            <a:r>
              <a:rPr lang="hr-HR" dirty="0"/>
              <a:t>Podaci koji su bili vidljivi samo našim prijateljima mogu postati javni.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529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dirty="0" smtClean="0"/>
              <a:t>Što je nasilje?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</a:t>
            </a:r>
            <a:r>
              <a:rPr lang="hr-HR" dirty="0" smtClean="0"/>
              <a:t>zastopno uznemiravanje, napad ili ozljeđivanje druge osobe koja se ne može obraniti</a:t>
            </a:r>
          </a:p>
          <a:p>
            <a:r>
              <a:rPr lang="hr-HR" dirty="0"/>
              <a:t>n</a:t>
            </a:r>
            <a:r>
              <a:rPr lang="hr-HR" dirty="0" smtClean="0"/>
              <a:t>asilje u obliku: prijetnji, tjelesnjih ozljeda, odbacivanja, ruganja, zadirkivanja, ogovaranja, uzimanja stvari, uništavanja stvari...</a:t>
            </a:r>
          </a:p>
          <a:p>
            <a:r>
              <a:rPr lang="hr-HR" dirty="0"/>
              <a:t>č</a:t>
            </a:r>
            <a:r>
              <a:rPr lang="hr-HR" dirty="0" smtClean="0"/>
              <a:t>esto uključuje neugodne komentare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81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/>
          <a:lstStyle/>
          <a:p>
            <a:r>
              <a:rPr lang="hr-HR" b="1" dirty="0" err="1" smtClean="0"/>
              <a:t>Cyberbullying</a:t>
            </a:r>
            <a:endParaRPr lang="hr-HR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2" y="3895313"/>
            <a:ext cx="4906202" cy="2630032"/>
          </a:xfrm>
        </p:spPr>
      </p:pic>
      <p:sp>
        <p:nvSpPr>
          <p:cNvPr id="7" name="TextBox 6"/>
          <p:cNvSpPr txBox="1"/>
          <p:nvPr/>
        </p:nvSpPr>
        <p:spPr>
          <a:xfrm>
            <a:off x="15063" y="1340768"/>
            <a:ext cx="9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Poznat kao nasilje preko Interneta – kad je dijete izloženo napadu drugog djeteta, grupe djece putem Interneta ili mobilnog telefona.</a:t>
            </a:r>
          </a:p>
          <a:p>
            <a:endParaRPr lang="hr-HR" sz="2000" dirty="0"/>
          </a:p>
          <a:p>
            <a:r>
              <a:rPr lang="hr-HR" sz="2000" b="1" dirty="0" smtClean="0"/>
              <a:t>Izravan napad se događa kada maloljetnik: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šalje uznemirujuće poruke mobitelom, e-</a:t>
            </a:r>
            <a:r>
              <a:rPr lang="hr-HR" sz="2000" dirty="0" err="1" smtClean="0"/>
              <a:t>mailom</a:t>
            </a:r>
            <a:r>
              <a:rPr lang="hr-HR" sz="2000" dirty="0" smtClean="0"/>
              <a:t> ili putem </a:t>
            </a:r>
            <a:r>
              <a:rPr lang="hr-HR" sz="2000" dirty="0" err="1" smtClean="0"/>
              <a:t>chata</a:t>
            </a:r>
            <a:endParaRPr lang="hr-HR" sz="2000" dirty="0" smtClean="0"/>
          </a:p>
          <a:p>
            <a:pPr marL="285750" indent="-285750">
              <a:buFontTx/>
              <a:buChar char="-"/>
            </a:pPr>
            <a:r>
              <a:rPr lang="hr-HR" sz="2000" dirty="0"/>
              <a:t>u</a:t>
            </a:r>
            <a:r>
              <a:rPr lang="hr-HR" sz="2000" dirty="0" smtClean="0"/>
              <a:t>krade ili promijeni lozinku za e-mail ili nadimak na chatu drugog djeteta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o</a:t>
            </a:r>
            <a:r>
              <a:rPr lang="hr-HR" sz="2000" dirty="0" smtClean="0"/>
              <a:t>bjavljuje privatne podatke ili neistine na chatu, blogovima ili na internetskim stranicama</a:t>
            </a:r>
            <a:r>
              <a:rPr lang="hr-HR" sz="2000" b="1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hr-HR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789040"/>
            <a:ext cx="33123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/>
              <a:t>šalje uznemirujuće slike putem e-maila ili MMS poruka na mobitelu;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š</a:t>
            </a:r>
            <a:r>
              <a:rPr lang="hr-HR" sz="2000" dirty="0" smtClean="0"/>
              <a:t>alje viruse na e-mail ili mobitel;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l</a:t>
            </a:r>
            <a:r>
              <a:rPr lang="hr-HR" sz="2000" dirty="0" smtClean="0"/>
              <a:t>ažno se predstavlja kao drugo dijete...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73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hr-HR" dirty="0" smtClean="0"/>
              <a:t>ktivnost - SEMAFOR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POZITIVNE I NEGATIVNE STRANE INTERNETA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7416824" cy="39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Vježba</a:t>
            </a:r>
            <a:br>
              <a:rPr lang="hr-HR" dirty="0" smtClean="0"/>
            </a:br>
            <a:r>
              <a:rPr lang="hr-HR" dirty="0" smtClean="0"/>
              <a:t>VAŠA ISKUSTVA U KORIŠENJU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Učenik na radnom listu u rubrike ”pozitivna iskustva u korištenju </a:t>
            </a:r>
            <a:r>
              <a:rPr lang="hr-HR" dirty="0" err="1" smtClean="0"/>
              <a:t>interneta</a:t>
            </a:r>
            <a:r>
              <a:rPr lang="hr-HR" dirty="0" smtClean="0"/>
              <a:t>” i „ </a:t>
            </a:r>
            <a:r>
              <a:rPr lang="hr-HR" dirty="0"/>
              <a:t>negativna iskustva u korištenju </a:t>
            </a:r>
            <a:r>
              <a:rPr lang="hr-HR" dirty="0" err="1" smtClean="0"/>
              <a:t>interneta</a:t>
            </a:r>
            <a:r>
              <a:rPr lang="hr-HR" dirty="0" smtClean="0"/>
              <a:t>” upisuju svoja iskustva</a:t>
            </a:r>
          </a:p>
          <a:p>
            <a:r>
              <a:rPr lang="hr-HR" dirty="0" smtClean="0"/>
              <a:t>Svoje odgovore prokomentiraju u paru</a:t>
            </a:r>
          </a:p>
          <a:p>
            <a:r>
              <a:rPr lang="hr-HR" dirty="0" smtClean="0"/>
              <a:t>Voditelj prozove nekoliko učenika da pročitaju svoja iskustva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038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Savjeti za djecu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Budi pažljiv/a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kome na internetu </a:t>
            </a:r>
            <a:r>
              <a:rPr lang="vi-V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daješ svoj broj mobitela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i ostale osobne podatke</a:t>
            </a:r>
            <a:r>
              <a:rPr lang="hr-HR" dirty="0">
                <a:latin typeface="Calibri" pitchFamily="34" charset="0"/>
                <a:cs typeface="Calibri" pitchFamily="34" charset="0"/>
              </a:rPr>
              <a:t>.</a:t>
            </a:r>
            <a:endParaRPr lang="vi-VN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Tuđi brojevi mobitela,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e-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mail adrese, fotografije, video </a:t>
            </a:r>
            <a:r>
              <a:rPr lang="vi-V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NIKADA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se ne dijele bez znanja te osobe!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Nikad nikome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osim roditeljima, </a:t>
            </a:r>
            <a:r>
              <a:rPr lang="vi-VN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 reci svoju lozinku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čak ni prijateljima.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Ne stavljaj na internet ništa što ne želiš da vide tvoji prijatelji iz razreda, čak ni u e-mailu.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78" y="0"/>
            <a:ext cx="188732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674</Words>
  <Application>Microsoft Office PowerPoint</Application>
  <PresentationFormat>Prikaz na zaslonu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Theme</vt:lpstr>
      <vt:lpstr>OŠ TRNSKO Zagreb</vt:lpstr>
      <vt:lpstr>PREVENCIJA I OPASNOSTI NASILJA NA INTERNETU</vt:lpstr>
      <vt:lpstr>Vježba PRIVATNOST?</vt:lpstr>
      <vt:lpstr>PowerPointova prezentacija</vt:lpstr>
      <vt:lpstr>Što je nasilje?</vt:lpstr>
      <vt:lpstr>Cyberbullying</vt:lpstr>
      <vt:lpstr>Aktivnost - SEMAFOR </vt:lpstr>
      <vt:lpstr>Vježba VAŠA ISKUSTVA U KORIŠENJU INTERNETA</vt:lpstr>
      <vt:lpstr>Savjeti za djecu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Aktivnost - zrcalo</vt:lpstr>
      <vt:lpstr>Lijepa riječ je kao ključ koji otvara svaka vrata!!!      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Pedagog</cp:lastModifiedBy>
  <cp:revision>41</cp:revision>
  <dcterms:created xsi:type="dcterms:W3CDTF">2011-11-19T14:57:44Z</dcterms:created>
  <dcterms:modified xsi:type="dcterms:W3CDTF">2019-10-04T12:05:16Z</dcterms:modified>
</cp:coreProperties>
</file>