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37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2E9-23F9-4809-8BD9-C454E73828FE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69FF-8B45-4E81-8BE2-9FD8EEB26524}" type="slidenum">
              <a:rPr lang="hr-HR" smtClean="0"/>
              <a:t>‹#›</a:t>
            </a:fld>
            <a:endParaRPr lang="hr-H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2E9-23F9-4809-8BD9-C454E73828FE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69FF-8B45-4E81-8BE2-9FD8EEB26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2E9-23F9-4809-8BD9-C454E73828FE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69FF-8B45-4E81-8BE2-9FD8EEB26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2E9-23F9-4809-8BD9-C454E73828FE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69FF-8B45-4E81-8BE2-9FD8EEB26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2E9-23F9-4809-8BD9-C454E73828FE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69FF-8B45-4E81-8BE2-9FD8EEB2652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2E9-23F9-4809-8BD9-C454E73828FE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69FF-8B45-4E81-8BE2-9FD8EEB26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2E9-23F9-4809-8BD9-C454E73828FE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69FF-8B45-4E81-8BE2-9FD8EEB26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2E9-23F9-4809-8BD9-C454E73828FE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69FF-8B45-4E81-8BE2-9FD8EEB26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2E9-23F9-4809-8BD9-C454E73828FE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69FF-8B45-4E81-8BE2-9FD8EEB26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2E9-23F9-4809-8BD9-C454E73828FE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69FF-8B45-4E81-8BE2-9FD8EEB26524}" type="slidenum">
              <a:rPr lang="hr-HR" smtClean="0"/>
              <a:t>‹#›</a:t>
            </a:fld>
            <a:endParaRPr lang="hr-H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2E9-23F9-4809-8BD9-C454E73828FE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69FF-8B45-4E81-8BE2-9FD8EEB26524}" type="slidenum">
              <a:rPr lang="hr-HR" smtClean="0"/>
              <a:t>‹#›</a:t>
            </a:fld>
            <a:endParaRPr lang="hr-H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01982E9-23F9-4809-8BD9-C454E73828FE}" type="datetimeFigureOut">
              <a:rPr lang="hr-HR" smtClean="0"/>
              <a:t>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6DA69FF-8B45-4E81-8BE2-9FD8EEB26524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220072" y="1268760"/>
            <a:ext cx="3235896" cy="2664296"/>
          </a:xfrm>
        </p:spPr>
        <p:txBody>
          <a:bodyPr>
            <a:normAutofit/>
          </a:bodyPr>
          <a:lstStyle/>
          <a:p>
            <a:pPr algn="ctr"/>
            <a:r>
              <a:rPr lang="hr-HR" sz="4400" dirty="0" smtClean="0"/>
              <a:t>PROŠLOST GRADA  ZAGREBA </a:t>
            </a:r>
            <a:endParaRPr lang="hr-HR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037128" y="4581128"/>
            <a:ext cx="3735272" cy="939334"/>
          </a:xfrm>
        </p:spPr>
        <p:txBody>
          <a:bodyPr>
            <a:normAutofit/>
          </a:bodyPr>
          <a:lstStyle/>
          <a:p>
            <a:pPr algn="r"/>
            <a:r>
              <a:rPr lang="hr-HR" sz="2800" dirty="0" smtClean="0"/>
              <a:t>  5.dio</a:t>
            </a:r>
            <a:endParaRPr lang="hr-H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06" y="2017986"/>
            <a:ext cx="4608512" cy="285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04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/>
          </a:bodyPr>
          <a:lstStyle/>
          <a:p>
            <a:r>
              <a:rPr lang="hr-HR" sz="4400" dirty="0"/>
              <a:t> </a:t>
            </a:r>
            <a:r>
              <a:rPr lang="hr-HR" sz="4400" dirty="0" smtClean="0"/>
              <a:t>HRVATSKI NARODNI PREPOROD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3888431"/>
          </a:xfrm>
        </p:spPr>
        <p:txBody>
          <a:bodyPr>
            <a:normAutofit/>
          </a:bodyPr>
          <a:lstStyle/>
          <a:p>
            <a:r>
              <a:rPr lang="hr-HR" sz="3600" dirty="0"/>
              <a:t>S</a:t>
            </a:r>
            <a:r>
              <a:rPr lang="hr-HR" sz="3600" dirty="0" smtClean="0"/>
              <a:t>redinom 19.st. </a:t>
            </a:r>
            <a:r>
              <a:rPr lang="hr-HR" sz="3600" dirty="0"/>
              <a:t>m</a:t>
            </a:r>
            <a:r>
              <a:rPr lang="hr-HR" sz="3600" dirty="0" smtClean="0"/>
              <a:t>nogi mladi školovani hrvati bore se protiv mađarskog jezika i za priznavanje hrvatskog jezika.</a:t>
            </a:r>
          </a:p>
          <a:p>
            <a:r>
              <a:rPr lang="hr-HR" sz="3600" dirty="0" smtClean="0"/>
              <a:t>Njihova borba naziva se Hrvatski narodni preporod, a sebe nazivaju Ilirci.</a:t>
            </a:r>
          </a:p>
          <a:p>
            <a:r>
              <a:rPr lang="hr-HR" sz="3600" dirty="0" smtClean="0"/>
              <a:t>Vođa im je Ljudevit Gaj.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28996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/>
          </a:bodyPr>
          <a:lstStyle/>
          <a:p>
            <a:r>
              <a:rPr lang="hr-HR" sz="4800" dirty="0" smtClean="0"/>
              <a:t>Najznačajniji Ilirci su bili:</a:t>
            </a:r>
            <a:endParaRPr lang="hr-HR" sz="4800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3200" dirty="0" smtClean="0"/>
              <a:t>Josip Jelačić, Vatroslav Lisinski, Ivan Kukuljević,</a:t>
            </a:r>
          </a:p>
          <a:p>
            <a:endParaRPr lang="hr-HR" sz="3200" dirty="0"/>
          </a:p>
          <a:p>
            <a:endParaRPr lang="hr-HR" sz="3200" dirty="0" smtClean="0"/>
          </a:p>
          <a:p>
            <a:endParaRPr lang="hr-HR" sz="3200" dirty="0"/>
          </a:p>
          <a:p>
            <a:pPr marL="0" indent="0">
              <a:buNone/>
            </a:pPr>
            <a:endParaRPr lang="hr-HR" sz="3200" dirty="0" smtClean="0"/>
          </a:p>
          <a:p>
            <a:pPr marL="0" indent="0">
              <a:buNone/>
            </a:pPr>
            <a:r>
              <a:rPr lang="hr-HR" sz="3200" dirty="0" smtClean="0"/>
              <a:t>                     </a:t>
            </a:r>
          </a:p>
          <a:p>
            <a:pPr marL="0" indent="0">
              <a:buNone/>
            </a:pPr>
            <a:endParaRPr lang="hr-HR" sz="3200" dirty="0" smtClean="0"/>
          </a:p>
          <a:p>
            <a:pPr marL="0" indent="0">
              <a:buNone/>
            </a:pPr>
            <a:r>
              <a:rPr lang="hr-HR" sz="3200" dirty="0" smtClean="0"/>
              <a:t>Ljudevit Gaj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 smtClean="0"/>
              <a:t>                       </a:t>
            </a:r>
            <a:endParaRPr lang="hr-HR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88223"/>
            <a:ext cx="1454762" cy="1754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082777"/>
            <a:ext cx="1728192" cy="196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091458"/>
            <a:ext cx="1671687" cy="219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61314"/>
            <a:ext cx="1780203" cy="234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18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r-HR" dirty="0" smtClean="0"/>
              <a:t>NAJZNAČAJNIJI DOGAĐAJI  19.st.: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hr-HR" sz="4000" dirty="0"/>
              <a:t>1847. godine hrvatski je jezik proglašen službenim jezikom. </a:t>
            </a:r>
          </a:p>
          <a:p>
            <a:r>
              <a:rPr lang="hr-HR" sz="4000" dirty="0"/>
              <a:t> 1848. Josip Jelačić postaje hrvatski </a:t>
            </a:r>
            <a:r>
              <a:rPr lang="hr-HR" sz="4000" dirty="0" smtClean="0"/>
              <a:t>ban</a:t>
            </a:r>
            <a:r>
              <a:rPr lang="hr-HR" sz="4000" dirty="0"/>
              <a:t> </a:t>
            </a:r>
            <a:r>
              <a:rPr lang="hr-HR" sz="4000" dirty="0" smtClean="0"/>
              <a:t>i  </a:t>
            </a:r>
            <a:r>
              <a:rPr lang="hr-HR" sz="4000" dirty="0"/>
              <a:t>ukida </a:t>
            </a:r>
            <a:r>
              <a:rPr lang="hr-HR" sz="4000" dirty="0" smtClean="0"/>
              <a:t>kmetstvo, feudalizam.</a:t>
            </a:r>
            <a:endParaRPr lang="hr-HR" sz="4000" dirty="0"/>
          </a:p>
          <a:p>
            <a:r>
              <a:rPr lang="hr-HR" sz="4000" dirty="0"/>
              <a:t>1850. godine Gradec i Kaptol s okolnim naseljima spajaju se u jedinstven grad </a:t>
            </a:r>
            <a:r>
              <a:rPr lang="hr-HR" sz="4000" dirty="0" smtClean="0"/>
              <a:t>.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98918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r-HR" sz="4800" dirty="0" smtClean="0"/>
              <a:t>ZAGREB U 20.STOLJEĆU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33467"/>
          </a:xfrm>
        </p:spPr>
        <p:txBody>
          <a:bodyPr>
            <a:noAutofit/>
          </a:bodyPr>
          <a:lstStyle/>
          <a:p>
            <a:r>
              <a:rPr lang="hr-HR" sz="2800" dirty="0" smtClean="0"/>
              <a:t>Zagreb se širi, razvija što traje i do danas.</a:t>
            </a:r>
          </a:p>
          <a:p>
            <a:r>
              <a:rPr lang="hr-HR" sz="2800" dirty="0" smtClean="0"/>
              <a:t>Nažalost ovo vrijeme obilježili su i ratovi:  </a:t>
            </a:r>
          </a:p>
          <a:p>
            <a:pPr marL="0" indent="0">
              <a:buNone/>
            </a:pPr>
            <a:r>
              <a:rPr lang="hr-HR" sz="2800" dirty="0" smtClean="0"/>
              <a:t>              1.svjetski rat od 1914. – 1918.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        2. svjetski rat od 1939. – 1945.</a:t>
            </a:r>
          </a:p>
          <a:p>
            <a:pPr marL="0" indent="0">
              <a:buNone/>
            </a:pPr>
            <a:r>
              <a:rPr lang="hr-HR" sz="2800" dirty="0" smtClean="0"/>
              <a:t>- oko </a:t>
            </a:r>
            <a:r>
              <a:rPr lang="hr-HR" sz="2800" dirty="0"/>
              <a:t>1950. godine počinje proširivanje grada na drugu obalu rijeke Save - Novi </a:t>
            </a:r>
            <a:r>
              <a:rPr lang="hr-HR" sz="2800" dirty="0" smtClean="0"/>
              <a:t>Zagreb za što je zaslužan </a:t>
            </a:r>
            <a:r>
              <a:rPr lang="hr-HR" sz="2800" dirty="0"/>
              <a:t>prvi </a:t>
            </a:r>
            <a:r>
              <a:rPr lang="hr-HR" sz="2800" dirty="0" smtClean="0"/>
              <a:t>gradonačelnik grada Zagreba Većeslav </a:t>
            </a:r>
            <a:r>
              <a:rPr lang="hr-HR" sz="2800" dirty="0"/>
              <a:t>Holjevac.</a:t>
            </a:r>
          </a:p>
          <a:p>
            <a:pPr marL="0" indent="0">
              <a:buNone/>
            </a:pPr>
            <a:r>
              <a:rPr lang="hr-HR" sz="2800" dirty="0" smtClean="0"/>
              <a:t>-1990</a:t>
            </a:r>
            <a:r>
              <a:rPr lang="hr-HR" sz="2800" dirty="0"/>
              <a:t>. godine u Hrvatskoj su održani prvi višestranački izbori</a:t>
            </a:r>
            <a:r>
              <a:rPr lang="hr-HR" sz="2800" dirty="0" smtClean="0"/>
              <a:t>.</a:t>
            </a:r>
          </a:p>
          <a:p>
            <a:pPr marL="0" indent="0">
              <a:buNone/>
            </a:pPr>
            <a:r>
              <a:rPr lang="hr-HR" sz="2800" dirty="0" smtClean="0"/>
              <a:t>-1991.</a:t>
            </a:r>
            <a:r>
              <a:rPr lang="pl-PL" sz="2800" dirty="0" smtClean="0"/>
              <a:t>godine  </a:t>
            </a:r>
            <a:r>
              <a:rPr lang="pl-PL" sz="2800" dirty="0"/>
              <a:t>Hrvatska postaje samostalna </a:t>
            </a:r>
            <a:r>
              <a:rPr lang="pl-PL" sz="2800" dirty="0" smtClean="0"/>
              <a:t>država</a:t>
            </a:r>
          </a:p>
          <a:p>
            <a:pPr marL="0" indent="0">
              <a:buNone/>
            </a:pPr>
            <a:r>
              <a:rPr lang="pl-PL" sz="2800" dirty="0" smtClean="0"/>
              <a:t>- 1991. </a:t>
            </a:r>
            <a:r>
              <a:rPr lang="hr-HR" sz="2800" dirty="0" smtClean="0"/>
              <a:t>– </a:t>
            </a:r>
            <a:r>
              <a:rPr lang="hr-HR" sz="2800" dirty="0"/>
              <a:t>1995. godine  </a:t>
            </a:r>
            <a:r>
              <a:rPr lang="hr-HR" sz="2800" dirty="0" smtClean="0"/>
              <a:t>traje Domovinski </a:t>
            </a:r>
            <a:r>
              <a:rPr lang="hr-HR" sz="2800" dirty="0"/>
              <a:t>rat</a:t>
            </a:r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2275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ODGOVORI NA PITANJA: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600" dirty="0" smtClean="0"/>
              <a:t>1. Koji jezik je bio </a:t>
            </a:r>
            <a:r>
              <a:rPr lang="hr-HR" sz="2600"/>
              <a:t>službeni </a:t>
            </a:r>
            <a:r>
              <a:rPr lang="hr-HR" sz="2600" smtClean="0"/>
              <a:t>u </a:t>
            </a:r>
            <a:r>
              <a:rPr lang="hr-HR" sz="2600" dirty="0"/>
              <a:t>Hrvatskoj </a:t>
            </a:r>
            <a:r>
              <a:rPr lang="hr-HR" sz="2600" dirty="0" smtClean="0"/>
              <a:t>početkom19</a:t>
            </a:r>
            <a:r>
              <a:rPr lang="hr-HR" sz="2600" dirty="0"/>
              <a:t>. </a:t>
            </a:r>
            <a:r>
              <a:rPr lang="hr-HR" sz="2600" dirty="0" smtClean="0"/>
              <a:t>st.?</a:t>
            </a:r>
          </a:p>
          <a:p>
            <a:pPr marL="0" indent="0">
              <a:buNone/>
            </a:pPr>
            <a:r>
              <a:rPr lang="hr-HR" sz="2600" dirty="0" smtClean="0"/>
              <a:t>2.Tko </a:t>
            </a:r>
            <a:r>
              <a:rPr lang="hr-HR" sz="2600" dirty="0"/>
              <a:t>su Ilirci  </a:t>
            </a:r>
            <a:r>
              <a:rPr lang="hr-HR" sz="2600" dirty="0" smtClean="0"/>
              <a:t>i tko </a:t>
            </a:r>
            <a:r>
              <a:rPr lang="hr-HR" sz="2600" dirty="0"/>
              <a:t>ih predvodi ?</a:t>
            </a:r>
          </a:p>
          <a:p>
            <a:pPr marL="0" indent="0">
              <a:buNone/>
            </a:pPr>
            <a:r>
              <a:rPr lang="hr-HR" sz="2600" dirty="0" smtClean="0"/>
              <a:t>3. Kako </a:t>
            </a:r>
            <a:r>
              <a:rPr lang="hr-HR" sz="2600" dirty="0"/>
              <a:t>se zove pokret koji su osnovali </a:t>
            </a:r>
            <a:r>
              <a:rPr lang="hr-HR" sz="2600" dirty="0" smtClean="0"/>
              <a:t>?</a:t>
            </a:r>
          </a:p>
          <a:p>
            <a:pPr marL="0" indent="0">
              <a:buNone/>
            </a:pPr>
            <a:r>
              <a:rPr lang="hr-HR" sz="2600" dirty="0"/>
              <a:t>4</a:t>
            </a:r>
            <a:r>
              <a:rPr lang="hr-HR" sz="2600" dirty="0" smtClean="0"/>
              <a:t>. Za </a:t>
            </a:r>
            <a:r>
              <a:rPr lang="hr-HR" sz="2600" dirty="0"/>
              <a:t>što su se borili Ilirci </a:t>
            </a:r>
            <a:r>
              <a:rPr lang="hr-HR" sz="2600" dirty="0" smtClean="0"/>
              <a:t>?</a:t>
            </a:r>
          </a:p>
          <a:p>
            <a:pPr marL="0" indent="0">
              <a:buNone/>
            </a:pPr>
            <a:r>
              <a:rPr lang="hr-HR" sz="2600" dirty="0" smtClean="0"/>
              <a:t>5. Kada je nastala himna Republike Hrvatske i tko ju je napisao?</a:t>
            </a:r>
          </a:p>
          <a:p>
            <a:pPr marL="0" indent="0">
              <a:buNone/>
            </a:pPr>
            <a:r>
              <a:rPr lang="hr-HR" sz="2600" dirty="0" smtClean="0"/>
              <a:t>6. Za </a:t>
            </a:r>
            <a:r>
              <a:rPr lang="hr-HR" sz="2600" dirty="0"/>
              <a:t>što je zaslužan ban Josip Jelačić ?</a:t>
            </a:r>
          </a:p>
          <a:p>
            <a:pPr marL="0" indent="0">
              <a:buNone/>
            </a:pPr>
            <a:r>
              <a:rPr lang="hr-HR" sz="2600" dirty="0" smtClean="0"/>
              <a:t>7. Koje </a:t>
            </a:r>
            <a:r>
              <a:rPr lang="hr-HR" sz="2600" dirty="0"/>
              <a:t>godine se Gradec i Kaptol ujedinjuju u jedinstven grad Zagreb?</a:t>
            </a:r>
          </a:p>
          <a:p>
            <a:pPr marL="0" indent="0">
              <a:buNone/>
            </a:pPr>
            <a:r>
              <a:rPr lang="hr-HR" sz="2600" dirty="0" smtClean="0"/>
              <a:t>8. U </a:t>
            </a:r>
            <a:r>
              <a:rPr lang="hr-HR" sz="2600" dirty="0"/>
              <a:t>kojem stoljeću  se zbiva  Prvi i Drugi svjetski rat?</a:t>
            </a:r>
          </a:p>
          <a:p>
            <a:pPr marL="0" indent="0">
              <a:buNone/>
            </a:pPr>
            <a:r>
              <a:rPr lang="hr-HR" sz="2600" dirty="0" smtClean="0"/>
              <a:t>9. Kada </a:t>
            </a:r>
            <a:r>
              <a:rPr lang="hr-HR" sz="2600" dirty="0"/>
              <a:t>je Republika Hrvatska postala samostalna država?</a:t>
            </a:r>
          </a:p>
          <a:p>
            <a:pPr marL="0" indent="0">
              <a:buNone/>
            </a:pPr>
            <a:r>
              <a:rPr lang="hr-HR" sz="2600" dirty="0" smtClean="0"/>
              <a:t>10. Kada </a:t>
            </a:r>
            <a:r>
              <a:rPr lang="hr-HR" sz="2600" dirty="0"/>
              <a:t>započinje i kada završava Domovinski rat?</a:t>
            </a:r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5977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mnati krov">
  <a:themeElements>
    <a:clrScheme name="Slamnati krov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amnati krov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224</TotalTime>
  <Words>320</Words>
  <Application>Microsoft Office PowerPoint</Application>
  <PresentationFormat>Prikaz na zaslonu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Slamnati krov</vt:lpstr>
      <vt:lpstr>PROŠLOST GRADA  ZAGREBA </vt:lpstr>
      <vt:lpstr> HRVATSKI NARODNI PREPOROD</vt:lpstr>
      <vt:lpstr>Najznačajniji Ilirci su bili:</vt:lpstr>
      <vt:lpstr>NAJZNAČAJNIJI DOGAĐAJI  19.st.:</vt:lpstr>
      <vt:lpstr>ZAGREB U 20.STOLJEĆU</vt:lpstr>
      <vt:lpstr>ODGOVORI NA PITANJA: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Korisnik</cp:lastModifiedBy>
  <cp:revision>13</cp:revision>
  <dcterms:created xsi:type="dcterms:W3CDTF">2020-05-05T18:39:34Z</dcterms:created>
  <dcterms:modified xsi:type="dcterms:W3CDTF">2020-05-05T22:24:05Z</dcterms:modified>
</cp:coreProperties>
</file>