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797675" cy="9926638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Kliknite da biste uredili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7C3D-7BB2-4D23-9D10-616807B37D36}" type="datetimeFigureOut">
              <a:rPr lang="sr-Latn-CS" smtClean="0"/>
              <a:t>18.1.2018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7C3D-7BB2-4D23-9D10-616807B37D36}" type="datetimeFigureOut">
              <a:rPr lang="sr-Latn-CS" smtClean="0"/>
              <a:t>18.1.2018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7C3D-7BB2-4D23-9D10-616807B37D36}" type="datetimeFigureOut">
              <a:rPr lang="sr-Latn-CS" smtClean="0"/>
              <a:t>18.1.2018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7C3D-7BB2-4D23-9D10-616807B37D36}" type="datetimeFigureOut">
              <a:rPr lang="sr-Latn-CS" smtClean="0"/>
              <a:t>18.1.2018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7C3D-7BB2-4D23-9D10-616807B37D36}" type="datetimeFigureOut">
              <a:rPr lang="sr-Latn-CS" smtClean="0"/>
              <a:t>18.1.2018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7C3D-7BB2-4D23-9D10-616807B37D36}" type="datetimeFigureOut">
              <a:rPr lang="sr-Latn-CS" smtClean="0"/>
              <a:t>18.1.2018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7C3D-7BB2-4D23-9D10-616807B37D36}" type="datetimeFigureOut">
              <a:rPr lang="sr-Latn-CS" smtClean="0"/>
              <a:t>18.1.2018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7C3D-7BB2-4D23-9D10-616807B37D36}" type="datetimeFigureOut">
              <a:rPr lang="sr-Latn-CS" smtClean="0"/>
              <a:t>18.1.2018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7C3D-7BB2-4D23-9D10-616807B37D36}" type="datetimeFigureOut">
              <a:rPr lang="sr-Latn-CS" smtClean="0"/>
              <a:t>18.1.2018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7C3D-7BB2-4D23-9D10-616807B37D36}" type="datetimeFigureOut">
              <a:rPr lang="sr-Latn-CS" smtClean="0"/>
              <a:t>18.1.2018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7C3D-7BB2-4D23-9D10-616807B37D36}" type="datetimeFigureOut">
              <a:rPr lang="sr-Latn-CS" smtClean="0"/>
              <a:t>18.1.2018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377C3D-7BB2-4D23-9D10-616807B37D36}" type="datetimeFigureOut">
              <a:rPr lang="sr-Latn-CS" smtClean="0"/>
              <a:t>18.1.2018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PREVENCIJA ELEKTRONIČKOG NASILJA</a:t>
            </a: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 smtClean="0"/>
              <a:t>Biljana </a:t>
            </a:r>
            <a:r>
              <a:rPr lang="hr-HR" dirty="0" err="1" smtClean="0"/>
              <a:t>Manin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15163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ELEKTRONIČKO NASILJE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dirty="0"/>
              <a:t>Elektroničko nasilje (engl. </a:t>
            </a:r>
            <a:r>
              <a:rPr lang="hr-HR" i="1" dirty="0" err="1"/>
              <a:t>cyberbullying</a:t>
            </a:r>
            <a:r>
              <a:rPr lang="hr-HR" dirty="0"/>
              <a:t>) je svaka komunikacijska aktivnost putem </a:t>
            </a:r>
            <a:r>
              <a:rPr lang="hr-HR" dirty="0" err="1"/>
              <a:t>interneta</a:t>
            </a:r>
            <a:r>
              <a:rPr lang="hr-HR" dirty="0"/>
              <a:t> (kroz uporabu e-</a:t>
            </a:r>
            <a:r>
              <a:rPr lang="hr-HR" dirty="0" err="1"/>
              <a:t>mailova</a:t>
            </a:r>
            <a:r>
              <a:rPr lang="hr-HR" dirty="0"/>
              <a:t>, web stranica, </a:t>
            </a:r>
            <a:r>
              <a:rPr lang="hr-HR" dirty="0" err="1"/>
              <a:t>blogova</a:t>
            </a:r>
            <a:r>
              <a:rPr lang="hr-HR" dirty="0"/>
              <a:t>), videa ili mobilnih telefona koja služi kako bi se neko dijete ponizilo, zadirkivalo, prijetilo mu se ili ga se teroriziralo na neki drugi način. </a:t>
            </a:r>
          </a:p>
        </p:txBody>
      </p:sp>
    </p:spTree>
    <p:extLst>
      <p:ext uri="{BB962C8B-B14F-4D97-AF65-F5344CB8AC3E}">
        <p14:creationId xmlns:p14="http://schemas.microsoft.com/office/powerpoint/2010/main" val="13601424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CILJ ELEKTRONIČKOG NASILJA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dirty="0"/>
              <a:t>Uvijek je cilj  povrijediti, uznemiriti ili na bilo koji drugi način naštetiti djetetu, bilo u obliku tekstualnih ili video poruka, fotografija ili poziva ili neugodnih komentara. Može ga činiti jedna osoba ili grupa djece.</a:t>
            </a:r>
          </a:p>
        </p:txBody>
      </p:sp>
    </p:spTree>
    <p:extLst>
      <p:ext uri="{BB962C8B-B14F-4D97-AF65-F5344CB8AC3E}">
        <p14:creationId xmlns:p14="http://schemas.microsoft.com/office/powerpoint/2010/main" val="34504687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?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b="1" i="1" dirty="0"/>
              <a:t>S obzirom da ne dolazi do fizičkog kontakta između žrtve i publike, djeca i mladi teže vide i razumiju štetu koju njihove riječi mogu nanijeti.</a:t>
            </a:r>
            <a:endParaRPr lang="hr-HR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2252732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OBLICI ELEKTRONIČKOG NASILJA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hr-HR" dirty="0"/>
              <a:t>• slanje anonimnih poruka mržnje</a:t>
            </a:r>
          </a:p>
          <a:p>
            <a:pPr marL="0" indent="0">
              <a:buNone/>
            </a:pPr>
            <a:r>
              <a:rPr lang="hr-HR" dirty="0"/>
              <a:t>• poticanje grupne mržnje</a:t>
            </a:r>
          </a:p>
          <a:p>
            <a:pPr marL="0" indent="0">
              <a:buNone/>
            </a:pPr>
            <a:r>
              <a:rPr lang="hr-HR" dirty="0"/>
              <a:t>• širenje nasilnih i uvredljivih komentara o vršnjaku</a:t>
            </a:r>
          </a:p>
          <a:p>
            <a:pPr marL="0" indent="0">
              <a:buNone/>
            </a:pPr>
            <a:r>
              <a:rPr lang="hr-HR" dirty="0"/>
              <a:t>• kreiranje internetskih stranica (</a:t>
            </a:r>
            <a:r>
              <a:rPr lang="hr-HR" dirty="0" err="1"/>
              <a:t>blogova</a:t>
            </a:r>
            <a:r>
              <a:rPr lang="hr-HR" dirty="0"/>
              <a:t>) koje sadrže priče, crteže, slike i šale na račun vršnjaka</a:t>
            </a:r>
          </a:p>
          <a:p>
            <a:pPr marL="0" indent="0">
              <a:buNone/>
            </a:pPr>
            <a:r>
              <a:rPr lang="hr-HR" dirty="0"/>
              <a:t>• slanje tuđih fotografija te traženje ostalih da ih procjenjuju po određenim karakteristikama</a:t>
            </a:r>
          </a:p>
          <a:p>
            <a:pPr marL="0" indent="0">
              <a:buNone/>
            </a:pPr>
            <a:r>
              <a:rPr lang="hr-HR" dirty="0"/>
              <a:t>• otkrivanje osobnih informacija o drugima</a:t>
            </a:r>
          </a:p>
          <a:p>
            <a:pPr marL="0" indent="0">
              <a:buNone/>
            </a:pPr>
            <a:r>
              <a:rPr lang="hr-HR" dirty="0"/>
              <a:t>• „provaljivanje“ u tuđe e-mail adrese</a:t>
            </a:r>
          </a:p>
          <a:p>
            <a:pPr marL="0" indent="0">
              <a:buNone/>
            </a:pPr>
            <a:r>
              <a:rPr lang="hr-HR" dirty="0"/>
              <a:t>• slanje zlobnih i neugodnih sadržaja drugima</a:t>
            </a:r>
          </a:p>
          <a:p>
            <a:pPr marL="0" indent="0">
              <a:buNone/>
            </a:pPr>
            <a:r>
              <a:rPr lang="hr-HR" dirty="0"/>
              <a:t>• prijetnje smrću</a:t>
            </a:r>
          </a:p>
          <a:p>
            <a:pPr marL="0" indent="0">
              <a:buNone/>
            </a:pPr>
            <a:r>
              <a:rPr lang="hr-HR" dirty="0"/>
              <a:t>• izlaganje dobi neprimjerenim sadržajima</a:t>
            </a:r>
          </a:p>
          <a:p>
            <a:pPr marL="0" indent="0">
              <a:buNone/>
            </a:pPr>
            <a:r>
              <a:rPr lang="hr-HR" dirty="0"/>
              <a:t>• seksualno namamljivanje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822316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6210"/>
          </a:xfrm>
        </p:spPr>
        <p:txBody>
          <a:bodyPr>
            <a:normAutofit fontScale="90000"/>
          </a:bodyPr>
          <a:lstStyle/>
          <a:p>
            <a:r>
              <a:rPr lang="hr-HR" dirty="0" smtClean="0"/>
              <a:t>RAZLIKA IZMEĐU ELEKTRONIČKOG NASILJA I „TRADICIONALNOG VRŠNJAČKOG NASILJA”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3849291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hr-HR" dirty="0" smtClean="0"/>
              <a:t>Elektroničko </a:t>
            </a:r>
            <a:r>
              <a:rPr lang="hr-HR" dirty="0"/>
              <a:t>nasilje razlikuje se od „tradicionalnog“ vršnjačkog nasilja prema </a:t>
            </a:r>
            <a:r>
              <a:rPr lang="hr-HR" b="1" dirty="0"/>
              <a:t>dostupnosti</a:t>
            </a:r>
            <a:r>
              <a:rPr lang="hr-HR" dirty="0"/>
              <a:t> (prisutno je 24 sata na dan, svih 7 dana u tjednu), </a:t>
            </a:r>
            <a:r>
              <a:rPr lang="hr-HR" b="1" dirty="0"/>
              <a:t>izloženosti</a:t>
            </a:r>
            <a:r>
              <a:rPr lang="hr-HR" dirty="0"/>
              <a:t> (kod kuće i na mjestima koja su ranije bila sigurna za dijete), </a:t>
            </a:r>
            <a:r>
              <a:rPr lang="hr-HR" b="1" dirty="0" err="1"/>
              <a:t>mnogobrojnijoj</a:t>
            </a:r>
            <a:r>
              <a:rPr lang="hr-HR" b="1" dirty="0"/>
              <a:t> publici i svjedocima</a:t>
            </a:r>
            <a:r>
              <a:rPr lang="hr-HR" dirty="0"/>
              <a:t>, </a:t>
            </a:r>
            <a:r>
              <a:rPr lang="hr-HR" b="1" dirty="0"/>
              <a:t>anonimnosti</a:t>
            </a:r>
            <a:r>
              <a:rPr lang="hr-HR" dirty="0"/>
              <a:t> koja olakšava kršenje socijalnih normi te </a:t>
            </a:r>
            <a:r>
              <a:rPr lang="hr-HR" b="1" dirty="0"/>
              <a:t>kod žrtve pojačava osjećaj nesigurnosti i straha </a:t>
            </a:r>
            <a:r>
              <a:rPr lang="hr-HR" dirty="0"/>
              <a:t>radi čega posljedice takvog oblika nasilja ponekad mogu biti i ozbiljnije od onih prouzročenih </a:t>
            </a:r>
            <a:r>
              <a:rPr lang="hr-HR" dirty="0" err="1"/>
              <a:t>međuvršnjačkim</a:t>
            </a:r>
            <a:r>
              <a:rPr lang="hr-HR" dirty="0"/>
              <a:t> nasiljem u stvarnim </a:t>
            </a:r>
            <a:r>
              <a:rPr lang="hr-HR" dirty="0" smtClean="0"/>
              <a:t>situacijama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8533826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ŠTO MOGU UČINITI RODITELJI?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hr-HR" dirty="0" smtClean="0"/>
              <a:t>Naučiti </a:t>
            </a:r>
            <a:r>
              <a:rPr lang="hr-HR" dirty="0"/>
              <a:t>više o mobitelima, </a:t>
            </a:r>
            <a:r>
              <a:rPr lang="hr-HR" dirty="0" err="1"/>
              <a:t>internetu</a:t>
            </a:r>
            <a:r>
              <a:rPr lang="hr-HR" dirty="0"/>
              <a:t> i osnovnim pojmovima koja se koriste u virtualnom svijetu</a:t>
            </a:r>
          </a:p>
          <a:p>
            <a:r>
              <a:rPr lang="hr-HR" dirty="0" smtClean="0"/>
              <a:t>Dogovoriti </a:t>
            </a:r>
            <a:r>
              <a:rPr lang="hr-HR" dirty="0"/>
              <a:t>pravila o korištenju kompjutera i upoznavanju internetskih prijatelja</a:t>
            </a:r>
          </a:p>
          <a:p>
            <a:r>
              <a:rPr lang="hr-HR" dirty="0" smtClean="0"/>
              <a:t>Razgovarati </a:t>
            </a:r>
            <a:r>
              <a:rPr lang="hr-HR" dirty="0"/>
              <a:t>sa djecom i pokušati razumjeti na koje načine koriste </a:t>
            </a:r>
            <a:r>
              <a:rPr lang="hr-HR" dirty="0" err="1"/>
              <a:t>internet</a:t>
            </a:r>
            <a:r>
              <a:rPr lang="hr-HR" dirty="0"/>
              <a:t> i mobitele, za koje aktivnosti ih koriste</a:t>
            </a:r>
          </a:p>
          <a:p>
            <a:r>
              <a:rPr lang="hr-HR" dirty="0" smtClean="0"/>
              <a:t>Poučiti </a:t>
            </a:r>
            <a:r>
              <a:rPr lang="hr-HR" dirty="0"/>
              <a:t>ih da ne prosljeđuju niti komentiraju sadržaje koji mogu nekoga povrijediti.</a:t>
            </a:r>
          </a:p>
          <a:p>
            <a:r>
              <a:rPr lang="hr-HR" dirty="0" smtClean="0"/>
              <a:t>Razgovarati </a:t>
            </a:r>
            <a:r>
              <a:rPr lang="hr-HR" dirty="0"/>
              <a:t>o tome kad treba, a kad ne treba čuvati tajnu pred roditeljima i odraslima u koje imaju povjerenja (dobre i loše tajne kod mlađe djece)</a:t>
            </a:r>
          </a:p>
          <a:p>
            <a:r>
              <a:rPr lang="hr-HR" dirty="0" smtClean="0"/>
              <a:t>Osigurati </a:t>
            </a:r>
            <a:r>
              <a:rPr lang="hr-HR" dirty="0"/>
              <a:t>osjećaj povjerenja i sigurnosti</a:t>
            </a:r>
          </a:p>
          <a:p>
            <a:r>
              <a:rPr lang="hr-HR" dirty="0" smtClean="0"/>
              <a:t>Informirati </a:t>
            </a:r>
            <a:r>
              <a:rPr lang="hr-HR" dirty="0"/>
              <a:t>se i o programima koji filtriraju web stranice za koje ne želite da budu dostupne djetetu</a:t>
            </a:r>
          </a:p>
          <a:p>
            <a:pPr marL="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6340007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PRAVILA PONAŠANJA KOJA ŠTITE DJECU NA INTERNETU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hr-HR" dirty="0" smtClean="0"/>
              <a:t>Ne </a:t>
            </a:r>
            <a:r>
              <a:rPr lang="hr-HR" dirty="0"/>
              <a:t>stavljati osobne informacije i fotografije na </a:t>
            </a:r>
            <a:r>
              <a:rPr lang="hr-HR" dirty="0" err="1"/>
              <a:t>internet</a:t>
            </a:r>
            <a:r>
              <a:rPr lang="hr-HR" dirty="0"/>
              <a:t> (</a:t>
            </a:r>
            <a:r>
              <a:rPr lang="hr-HR" dirty="0" err="1"/>
              <a:t>chat</a:t>
            </a:r>
            <a:r>
              <a:rPr lang="hr-HR" dirty="0"/>
              <a:t>, </a:t>
            </a:r>
            <a:r>
              <a:rPr lang="hr-HR" dirty="0" err="1"/>
              <a:t>blogovi</a:t>
            </a:r>
            <a:r>
              <a:rPr lang="hr-HR" dirty="0"/>
              <a:t>, osobne ili društvene web stranice)</a:t>
            </a:r>
          </a:p>
          <a:p>
            <a:r>
              <a:rPr lang="hr-HR" dirty="0" smtClean="0"/>
              <a:t>Nikome </a:t>
            </a:r>
            <a:r>
              <a:rPr lang="hr-HR" dirty="0"/>
              <a:t>ne govoriti svoje lozinke, čak ni prijateljima</a:t>
            </a:r>
          </a:p>
          <a:p>
            <a:r>
              <a:rPr lang="hr-HR" dirty="0" smtClean="0"/>
              <a:t>Ako </a:t>
            </a:r>
            <a:r>
              <a:rPr lang="hr-HR" dirty="0"/>
              <a:t>prime zlonamjernu ili prijeteću poruku, ne odgovarati već pokazati odrasloj osobi u koju imaju povjerenja</a:t>
            </a:r>
          </a:p>
          <a:p>
            <a:r>
              <a:rPr lang="hr-HR" dirty="0" smtClean="0"/>
              <a:t>Ne </a:t>
            </a:r>
            <a:r>
              <a:rPr lang="hr-HR" dirty="0"/>
              <a:t>otvarati e-</a:t>
            </a:r>
            <a:r>
              <a:rPr lang="hr-HR" dirty="0" err="1"/>
              <a:t>mailove</a:t>
            </a:r>
            <a:r>
              <a:rPr lang="hr-HR" dirty="0"/>
              <a:t> nepoznatih osoba ili od ranije poznatih zlostavljača</a:t>
            </a:r>
          </a:p>
          <a:p>
            <a:r>
              <a:rPr lang="hr-HR" dirty="0" smtClean="0"/>
              <a:t>Ne </a:t>
            </a:r>
            <a:r>
              <a:rPr lang="hr-HR" dirty="0"/>
              <a:t>stavljati na </a:t>
            </a:r>
            <a:r>
              <a:rPr lang="hr-HR" dirty="0" err="1"/>
              <a:t>internet</a:t>
            </a:r>
            <a:r>
              <a:rPr lang="hr-HR" dirty="0"/>
              <a:t> ništa što ne </a:t>
            </a:r>
            <a:r>
              <a:rPr lang="hr-HR" dirty="0" smtClean="0"/>
              <a:t>želite </a:t>
            </a:r>
            <a:r>
              <a:rPr lang="hr-HR" dirty="0"/>
              <a:t>da vide prijatelji iz razreda, čak ni u e-</a:t>
            </a:r>
            <a:r>
              <a:rPr lang="hr-HR" dirty="0" err="1"/>
              <a:t>mailu</a:t>
            </a:r>
            <a:endParaRPr lang="hr-HR" dirty="0"/>
          </a:p>
          <a:p>
            <a:r>
              <a:rPr lang="hr-HR" dirty="0" smtClean="0"/>
              <a:t>Ne </a:t>
            </a:r>
            <a:r>
              <a:rPr lang="hr-HR" dirty="0"/>
              <a:t>slati poruke u ljutnji. Razmisliti kako bismo se osjećali da sami primimo takvu poruku</a:t>
            </a:r>
          </a:p>
          <a:p>
            <a:r>
              <a:rPr lang="hr-HR" dirty="0" smtClean="0"/>
              <a:t>Pomoći </a:t>
            </a:r>
            <a:r>
              <a:rPr lang="hr-HR" dirty="0"/>
              <a:t>djeci koju na ovaj način zlostavljaju – ne prikrivati nasilje nego odmah obavijestiti odrasle</a:t>
            </a:r>
          </a:p>
          <a:p>
            <a:pPr marL="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3238949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442</Words>
  <Application>Microsoft Office PowerPoint</Application>
  <PresentationFormat>Prikaz na zaslonu (4:3)</PresentationFormat>
  <Paragraphs>38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8</vt:i4>
      </vt:variant>
    </vt:vector>
  </HeadingPairs>
  <TitlesOfParts>
    <vt:vector size="9" baseType="lpstr">
      <vt:lpstr>Office tema</vt:lpstr>
      <vt:lpstr>PREVENCIJA ELEKTRONIČKOG NASILJA</vt:lpstr>
      <vt:lpstr>ELEKTRONIČKO NASILJE</vt:lpstr>
      <vt:lpstr>CILJ ELEKTRONIČKOG NASILJA</vt:lpstr>
      <vt:lpstr>?</vt:lpstr>
      <vt:lpstr>OBLICI ELEKTRONIČKOG NASILJA</vt:lpstr>
      <vt:lpstr>RAZLIKA IZMEĐU ELEKTRONIČKOG NASILJA I „TRADICIONALNOG VRŠNJAČKOG NASILJA”</vt:lpstr>
      <vt:lpstr>ŠTO MOGU UČINITI RODITELJI?</vt:lpstr>
      <vt:lpstr>PRAVILA PONAŠANJA KOJA ŠTITE DJECU NA INTERNETU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Prevencija cyberbullinga</dc:title>
  <dc:creator>Pedagog</dc:creator>
  <cp:lastModifiedBy>Pedagog</cp:lastModifiedBy>
  <cp:revision>3</cp:revision>
  <cp:lastPrinted>2017-02-13T16:49:15Z</cp:lastPrinted>
  <dcterms:created xsi:type="dcterms:W3CDTF">2017-01-23T16:16:45Z</dcterms:created>
  <dcterms:modified xsi:type="dcterms:W3CDTF">2018-01-18T11:05:49Z</dcterms:modified>
</cp:coreProperties>
</file>