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9" r:id="rId3"/>
    <p:sldMasterId id="2147483712" r:id="rId4"/>
    <p:sldMasterId id="2147483725" r:id="rId5"/>
    <p:sldMasterId id="2147483737" r:id="rId6"/>
  </p:sldMasterIdLst>
  <p:sldIdLst>
    <p:sldId id="256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57" r:id="rId19"/>
    <p:sldId id="258" r:id="rId20"/>
    <p:sldId id="259" r:id="rId21"/>
    <p:sldId id="261" r:id="rId22"/>
    <p:sldId id="274" r:id="rId23"/>
    <p:sldId id="262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F802B-FE2E-455B-934F-8FC2C90D9E38}" type="doc">
      <dgm:prSet loTypeId="urn:microsoft.com/office/officeart/2005/8/layout/vList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C261DBE-6E71-4939-8933-B210FBA7C84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GB" sz="2400" b="1" dirty="0" err="1">
              <a:solidFill>
                <a:schemeClr val="tx1"/>
              </a:solidFill>
              <a:effectLst/>
            </a:rPr>
            <a:t>Opomena</a:t>
          </a:r>
          <a:r>
            <a:rPr lang="en-GB" sz="2400" b="1" dirty="0">
              <a:solidFill>
                <a:schemeClr val="tx1"/>
              </a:solidFill>
              <a:effectLst/>
            </a:rPr>
            <a:t> </a:t>
          </a:r>
          <a:r>
            <a:rPr lang="en-GB" sz="2400" b="1" dirty="0" err="1">
              <a:solidFill>
                <a:schemeClr val="tx1"/>
              </a:solidFill>
              <a:effectLst/>
            </a:rPr>
            <a:t>i</a:t>
          </a:r>
          <a:r>
            <a:rPr lang="en-GB" sz="2400" b="1" dirty="0">
              <a:solidFill>
                <a:schemeClr val="tx1"/>
              </a:solidFill>
              <a:effectLst/>
            </a:rPr>
            <a:t> </a:t>
          </a:r>
          <a:r>
            <a:rPr lang="en-GB" sz="2400" b="1" dirty="0" err="1">
              <a:solidFill>
                <a:schemeClr val="tx1"/>
              </a:solidFill>
              <a:effectLst/>
            </a:rPr>
            <a:t>ukor</a:t>
          </a:r>
          <a:endParaRPr lang="en-GB" sz="2400" b="1" dirty="0">
            <a:solidFill>
              <a:schemeClr val="tx1"/>
            </a:solidFill>
            <a:effectLst/>
          </a:endParaRPr>
        </a:p>
      </dgm:t>
    </dgm:pt>
    <dgm:pt modelId="{43FCB58E-9D0F-4DD9-9663-16B6668A8B3E}" type="parTrans" cxnId="{CCF635DF-6ED6-4D63-ADA5-2CA2F96F8A1E}">
      <dgm:prSet/>
      <dgm:spPr/>
      <dgm:t>
        <a:bodyPr/>
        <a:lstStyle/>
        <a:p>
          <a:endParaRPr lang="en-GB"/>
        </a:p>
      </dgm:t>
    </dgm:pt>
    <dgm:pt modelId="{5C790BA7-7D1C-483D-98E7-73B266F32844}" type="sibTrans" cxnId="{CCF635DF-6ED6-4D63-ADA5-2CA2F96F8A1E}">
      <dgm:prSet/>
      <dgm:spPr/>
      <dgm:t>
        <a:bodyPr/>
        <a:lstStyle/>
        <a:p>
          <a:endParaRPr lang="en-GB"/>
        </a:p>
      </dgm:t>
    </dgm:pt>
    <dgm:pt modelId="{FEC73F81-956D-412A-8C83-96A2963D057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GB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Strogi ukor/</a:t>
          </a:r>
        </a:p>
        <a:p>
          <a:pPr algn="l"/>
          <a:r>
            <a:rPr lang="en-GB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Opomena pred isključenje</a:t>
          </a:r>
          <a:endParaRPr lang="en-GB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745CF-BA72-4896-9E1E-5F6ABB9B3E20}" type="parTrans" cxnId="{33E7C79A-BDAA-4ADA-A27A-F3152A98A66C}">
      <dgm:prSet/>
      <dgm:spPr/>
      <dgm:t>
        <a:bodyPr/>
        <a:lstStyle/>
        <a:p>
          <a:endParaRPr lang="en-GB"/>
        </a:p>
      </dgm:t>
    </dgm:pt>
    <dgm:pt modelId="{0E3B2BF9-D7E9-48DC-935B-CEDD53E2581B}" type="sibTrans" cxnId="{33E7C79A-BDAA-4ADA-A27A-F3152A98A66C}">
      <dgm:prSet/>
      <dgm:spPr/>
      <dgm:t>
        <a:bodyPr/>
        <a:lstStyle/>
        <a:p>
          <a:endParaRPr lang="en-GB"/>
        </a:p>
      </dgm:t>
    </dgm:pt>
    <dgm:pt modelId="{779D7336-8FC2-4083-BCE3-1E7694D577D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GB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Preseljenje u drugu školu</a:t>
          </a:r>
        </a:p>
        <a:p>
          <a:pPr algn="l"/>
          <a:r>
            <a:rPr lang="en-GB" sz="24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Isključenje iz srednje škole</a:t>
          </a:r>
          <a:endParaRPr lang="en-GB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A3CCE6-9D69-4988-9A21-C3D5CE577F59}" type="parTrans" cxnId="{4CF4DA44-F44E-4AE4-B3FB-06C6548E23A0}">
      <dgm:prSet/>
      <dgm:spPr/>
      <dgm:t>
        <a:bodyPr/>
        <a:lstStyle/>
        <a:p>
          <a:endParaRPr lang="en-GB"/>
        </a:p>
      </dgm:t>
    </dgm:pt>
    <dgm:pt modelId="{6FB1BC4A-CCAC-4537-AD36-CA37B92686CA}" type="sibTrans" cxnId="{4CF4DA44-F44E-4AE4-B3FB-06C6548E23A0}">
      <dgm:prSet/>
      <dgm:spPr/>
      <dgm:t>
        <a:bodyPr/>
        <a:lstStyle/>
        <a:p>
          <a:endParaRPr lang="en-GB"/>
        </a:p>
      </dgm:t>
    </dgm:pt>
    <dgm:pt modelId="{7F3A8E47-0886-4B7F-972B-B6913EBDA9CB}" type="pres">
      <dgm:prSet presAssocID="{38EF802B-FE2E-455B-934F-8FC2C90D9E38}" presName="Name0" presStyleCnt="0">
        <dgm:presLayoutVars>
          <dgm:dir/>
          <dgm:animLvl val="lvl"/>
          <dgm:resizeHandles val="exact"/>
        </dgm:presLayoutVars>
      </dgm:prSet>
      <dgm:spPr/>
    </dgm:pt>
    <dgm:pt modelId="{5B2B8B08-3DD5-4473-B8FD-9811384C779A}" type="pres">
      <dgm:prSet presAssocID="{6C261DBE-6E71-4939-8933-B210FBA7C84F}" presName="linNode" presStyleCnt="0"/>
      <dgm:spPr/>
    </dgm:pt>
    <dgm:pt modelId="{ABC907B7-BDF3-46F7-A09F-4A4A54F4E6CB}" type="pres">
      <dgm:prSet presAssocID="{6C261DBE-6E71-4939-8933-B210FBA7C84F}" presName="parentText" presStyleLbl="node1" presStyleIdx="0" presStyleCnt="3" custScaleX="162128" custLinFactNeighborX="-58724" custLinFactNeighborY="-1664">
        <dgm:presLayoutVars>
          <dgm:chMax val="1"/>
          <dgm:bulletEnabled val="1"/>
        </dgm:presLayoutVars>
      </dgm:prSet>
      <dgm:spPr/>
    </dgm:pt>
    <dgm:pt modelId="{DFAB1901-0993-4500-A2AB-032C73DC10E7}" type="pres">
      <dgm:prSet presAssocID="{5C790BA7-7D1C-483D-98E7-73B266F32844}" presName="sp" presStyleCnt="0"/>
      <dgm:spPr/>
    </dgm:pt>
    <dgm:pt modelId="{15F8A11C-D918-4B90-9056-BAEB0AE51CEF}" type="pres">
      <dgm:prSet presAssocID="{FEC73F81-956D-412A-8C83-96A2963D0572}" presName="linNode" presStyleCnt="0"/>
      <dgm:spPr/>
    </dgm:pt>
    <dgm:pt modelId="{6615689C-F0BE-457A-A9D6-C017ADD772C8}" type="pres">
      <dgm:prSet presAssocID="{FEC73F81-956D-412A-8C83-96A2963D0572}" presName="parentText" presStyleLbl="node1" presStyleIdx="1" presStyleCnt="3" custScaleX="162599" custLinFactNeighborX="-58178" custLinFactNeighborY="1110">
        <dgm:presLayoutVars>
          <dgm:chMax val="1"/>
          <dgm:bulletEnabled val="1"/>
        </dgm:presLayoutVars>
      </dgm:prSet>
      <dgm:spPr/>
    </dgm:pt>
    <dgm:pt modelId="{96F13323-FC42-4785-A54B-A3F28DE76D9E}" type="pres">
      <dgm:prSet presAssocID="{0E3B2BF9-D7E9-48DC-935B-CEDD53E2581B}" presName="sp" presStyleCnt="0"/>
      <dgm:spPr/>
    </dgm:pt>
    <dgm:pt modelId="{30B8AF52-87C4-45A4-8D23-EA8F9859F640}" type="pres">
      <dgm:prSet presAssocID="{779D7336-8FC2-4083-BCE3-1E7694D577DD}" presName="linNode" presStyleCnt="0"/>
      <dgm:spPr/>
    </dgm:pt>
    <dgm:pt modelId="{B315B1F1-2F2E-42D2-9398-5F7A20CA56E6}" type="pres">
      <dgm:prSet presAssocID="{779D7336-8FC2-4083-BCE3-1E7694D577DD}" presName="parentText" presStyleLbl="node1" presStyleIdx="2" presStyleCnt="3" custScaleX="162506" custLinFactNeighborX="-58997" custLinFactNeighborY="-1664">
        <dgm:presLayoutVars>
          <dgm:chMax val="1"/>
          <dgm:bulletEnabled val="1"/>
        </dgm:presLayoutVars>
      </dgm:prSet>
      <dgm:spPr/>
    </dgm:pt>
  </dgm:ptLst>
  <dgm:cxnLst>
    <dgm:cxn modelId="{1DAF6A30-0E81-454F-AE46-0A83968F895D}" type="presOf" srcId="{FEC73F81-956D-412A-8C83-96A2963D0572}" destId="{6615689C-F0BE-457A-A9D6-C017ADD772C8}" srcOrd="0" destOrd="0" presId="urn:microsoft.com/office/officeart/2005/8/layout/vList5"/>
    <dgm:cxn modelId="{560D9062-98E9-411A-8A29-D8DF5FB7652E}" type="presOf" srcId="{6C261DBE-6E71-4939-8933-B210FBA7C84F}" destId="{ABC907B7-BDF3-46F7-A09F-4A4A54F4E6CB}" srcOrd="0" destOrd="0" presId="urn:microsoft.com/office/officeart/2005/8/layout/vList5"/>
    <dgm:cxn modelId="{4CF4DA44-F44E-4AE4-B3FB-06C6548E23A0}" srcId="{38EF802B-FE2E-455B-934F-8FC2C90D9E38}" destId="{779D7336-8FC2-4083-BCE3-1E7694D577DD}" srcOrd="2" destOrd="0" parTransId="{C3A3CCE6-9D69-4988-9A21-C3D5CE577F59}" sibTransId="{6FB1BC4A-CCAC-4537-AD36-CA37B92686CA}"/>
    <dgm:cxn modelId="{33E7C79A-BDAA-4ADA-A27A-F3152A98A66C}" srcId="{38EF802B-FE2E-455B-934F-8FC2C90D9E38}" destId="{FEC73F81-956D-412A-8C83-96A2963D0572}" srcOrd="1" destOrd="0" parTransId="{337745CF-BA72-4896-9E1E-5F6ABB9B3E20}" sibTransId="{0E3B2BF9-D7E9-48DC-935B-CEDD53E2581B}"/>
    <dgm:cxn modelId="{8BF91C9F-48DA-4CEA-B81E-9CCBC37C95F1}" type="presOf" srcId="{779D7336-8FC2-4083-BCE3-1E7694D577DD}" destId="{B315B1F1-2F2E-42D2-9398-5F7A20CA56E6}" srcOrd="0" destOrd="0" presId="urn:microsoft.com/office/officeart/2005/8/layout/vList5"/>
    <dgm:cxn modelId="{0BFA63D1-85C1-429B-92BE-49F0B0BAF0E4}" type="presOf" srcId="{38EF802B-FE2E-455B-934F-8FC2C90D9E38}" destId="{7F3A8E47-0886-4B7F-972B-B6913EBDA9CB}" srcOrd="0" destOrd="0" presId="urn:microsoft.com/office/officeart/2005/8/layout/vList5"/>
    <dgm:cxn modelId="{CCF635DF-6ED6-4D63-ADA5-2CA2F96F8A1E}" srcId="{38EF802B-FE2E-455B-934F-8FC2C90D9E38}" destId="{6C261DBE-6E71-4939-8933-B210FBA7C84F}" srcOrd="0" destOrd="0" parTransId="{43FCB58E-9D0F-4DD9-9663-16B6668A8B3E}" sibTransId="{5C790BA7-7D1C-483D-98E7-73B266F32844}"/>
    <dgm:cxn modelId="{53BFF50C-E9AE-4896-A495-37684D964036}" type="presParOf" srcId="{7F3A8E47-0886-4B7F-972B-B6913EBDA9CB}" destId="{5B2B8B08-3DD5-4473-B8FD-9811384C779A}" srcOrd="0" destOrd="0" presId="urn:microsoft.com/office/officeart/2005/8/layout/vList5"/>
    <dgm:cxn modelId="{A14CB4B1-4697-47C7-B6C5-56FEE4CD12EC}" type="presParOf" srcId="{5B2B8B08-3DD5-4473-B8FD-9811384C779A}" destId="{ABC907B7-BDF3-46F7-A09F-4A4A54F4E6CB}" srcOrd="0" destOrd="0" presId="urn:microsoft.com/office/officeart/2005/8/layout/vList5"/>
    <dgm:cxn modelId="{D90B1159-77FD-4B56-AA2F-0DC1E2DDD0A1}" type="presParOf" srcId="{7F3A8E47-0886-4B7F-972B-B6913EBDA9CB}" destId="{DFAB1901-0993-4500-A2AB-032C73DC10E7}" srcOrd="1" destOrd="0" presId="urn:microsoft.com/office/officeart/2005/8/layout/vList5"/>
    <dgm:cxn modelId="{CBC911CB-F255-4304-A15C-18FC3EFFA00A}" type="presParOf" srcId="{7F3A8E47-0886-4B7F-972B-B6913EBDA9CB}" destId="{15F8A11C-D918-4B90-9056-BAEB0AE51CEF}" srcOrd="2" destOrd="0" presId="urn:microsoft.com/office/officeart/2005/8/layout/vList5"/>
    <dgm:cxn modelId="{9C941F59-BC33-45F3-A131-7A9B5654CC3C}" type="presParOf" srcId="{15F8A11C-D918-4B90-9056-BAEB0AE51CEF}" destId="{6615689C-F0BE-457A-A9D6-C017ADD772C8}" srcOrd="0" destOrd="0" presId="urn:microsoft.com/office/officeart/2005/8/layout/vList5"/>
    <dgm:cxn modelId="{165E9CC7-658D-4A82-AC54-284645752D76}" type="presParOf" srcId="{7F3A8E47-0886-4B7F-972B-B6913EBDA9CB}" destId="{96F13323-FC42-4785-A54B-A3F28DE76D9E}" srcOrd="3" destOrd="0" presId="urn:microsoft.com/office/officeart/2005/8/layout/vList5"/>
    <dgm:cxn modelId="{4691908B-EDB8-4EF7-9B0E-9100CAFF0271}" type="presParOf" srcId="{7F3A8E47-0886-4B7F-972B-B6913EBDA9CB}" destId="{30B8AF52-87C4-45A4-8D23-EA8F9859F640}" srcOrd="4" destOrd="0" presId="urn:microsoft.com/office/officeart/2005/8/layout/vList5"/>
    <dgm:cxn modelId="{74997891-41F0-4022-A2A6-E3457ED2A69F}" type="presParOf" srcId="{30B8AF52-87C4-45A4-8D23-EA8F9859F640}" destId="{B315B1F1-2F2E-42D2-9398-5F7A20CA56E6}" srcOrd="0" destOrd="0" presId="urn:microsoft.com/office/officeart/2005/8/layout/vList5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907B7-BDF3-46F7-A09F-4A4A54F4E6CB}">
      <dsp:nvSpPr>
        <dsp:cNvPr id="0" name=""/>
        <dsp:cNvSpPr/>
      </dsp:nvSpPr>
      <dsp:spPr>
        <a:xfrm>
          <a:off x="0" y="0"/>
          <a:ext cx="4803294" cy="145856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effectLst/>
            </a:rPr>
            <a:t>Opomena</a:t>
          </a:r>
          <a:r>
            <a:rPr lang="en-GB" sz="2400" b="1" kern="1200" dirty="0">
              <a:solidFill>
                <a:schemeClr val="tx1"/>
              </a:solidFill>
              <a:effectLst/>
            </a:rPr>
            <a:t> </a:t>
          </a:r>
          <a:r>
            <a:rPr lang="en-GB" sz="2400" b="1" kern="1200" dirty="0" err="1">
              <a:solidFill>
                <a:schemeClr val="tx1"/>
              </a:solidFill>
              <a:effectLst/>
            </a:rPr>
            <a:t>i</a:t>
          </a:r>
          <a:r>
            <a:rPr lang="en-GB" sz="2400" b="1" kern="1200" dirty="0">
              <a:solidFill>
                <a:schemeClr val="tx1"/>
              </a:solidFill>
              <a:effectLst/>
            </a:rPr>
            <a:t> </a:t>
          </a:r>
          <a:r>
            <a:rPr lang="en-GB" sz="2400" b="1" kern="1200" dirty="0" err="1">
              <a:solidFill>
                <a:schemeClr val="tx1"/>
              </a:solidFill>
              <a:effectLst/>
            </a:rPr>
            <a:t>ukor</a:t>
          </a:r>
          <a:endParaRPr lang="en-GB" sz="2400" b="1" kern="1200" dirty="0">
            <a:solidFill>
              <a:schemeClr val="tx1"/>
            </a:solidFill>
            <a:effectLst/>
          </a:endParaRPr>
        </a:p>
      </dsp:txBody>
      <dsp:txXfrm>
        <a:off x="71201" y="71201"/>
        <a:ext cx="4660892" cy="1316160"/>
      </dsp:txXfrm>
    </dsp:sp>
    <dsp:sp modelId="{6615689C-F0BE-457A-A9D6-C017ADD772C8}">
      <dsp:nvSpPr>
        <dsp:cNvPr id="0" name=""/>
        <dsp:cNvSpPr/>
      </dsp:nvSpPr>
      <dsp:spPr>
        <a:xfrm>
          <a:off x="0" y="1549890"/>
          <a:ext cx="4817249" cy="145856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Strogi ukor/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Opomena pred isključenje</a:t>
          </a:r>
          <a:endParaRPr lang="en-GB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1621091"/>
        <a:ext cx="4674847" cy="1316160"/>
      </dsp:txXfrm>
    </dsp:sp>
    <dsp:sp modelId="{B315B1F1-2F2E-42D2-9398-5F7A20CA56E6}">
      <dsp:nvSpPr>
        <dsp:cNvPr id="0" name=""/>
        <dsp:cNvSpPr/>
      </dsp:nvSpPr>
      <dsp:spPr>
        <a:xfrm>
          <a:off x="0" y="3040920"/>
          <a:ext cx="4814493" cy="145856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Preseljenje u drugu školu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Isključenje iz srednje škole</a:t>
          </a:r>
          <a:endParaRPr lang="en-GB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3112121"/>
        <a:ext cx="4672091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6EE-C731-4E6D-A744-CA45CF505D4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C87E-DF85-4BD3-AFDC-C4F63A0811E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82FD-6B2D-4E9C-9D7A-09004696875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2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4EFA-B68F-487B-A1F4-10F589FCB94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7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6EE-C731-4E6D-A744-CA45CF505D4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DC7B-A3A1-4E57-9F0B-C90B17D72D3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2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4D67-F704-4552-BBED-B9F8A83B956F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5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BA7E-7147-4437-88C4-CBAED364952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7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233A-E81A-425D-AAC9-A1E1A3189516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4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BE53-ED7C-4280-94FB-A9F1055F289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2CBD-ACF0-4EE1-84CC-ED8AA73FBA60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DC7B-A3A1-4E57-9F0B-C90B17D72D3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94A4-632C-46CF-9C0E-CDDA165E479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4E25-1326-47C2-A934-0E21CDA73095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C87E-DF85-4BD3-AFDC-C4F63A0811E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60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82FD-6B2D-4E9C-9D7A-09004696875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17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4EFA-B68F-487B-A1F4-10F589FCB94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6EE-C731-4E6D-A744-CA45CF505D4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95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DC7B-A3A1-4E57-9F0B-C90B17D72D3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0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4D67-F704-4552-BBED-B9F8A83B956F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BA7E-7147-4437-88C4-CBAED364952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46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233A-E81A-425D-AAC9-A1E1A3189516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4D67-F704-4552-BBED-B9F8A83B956F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4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BE53-ED7C-4280-94FB-A9F1055F289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1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2CBD-ACF0-4EE1-84CC-ED8AA73FBA60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5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94A4-632C-46CF-9C0E-CDDA165E479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87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4E25-1326-47C2-A934-0E21CDA73095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93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C87E-DF85-4BD3-AFDC-C4F63A0811E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98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82FD-6B2D-4E9C-9D7A-09004696875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55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4EFA-B68F-487B-A1F4-10F589FCB94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07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616EE-C731-4E6D-A744-CA45CF505D4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6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DC7B-A3A1-4E57-9F0B-C90B17D72D3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4D67-F704-4552-BBED-B9F8A83B956F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7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BA7E-7147-4437-88C4-CBAED364952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9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BA7E-7147-4437-88C4-CBAED364952A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53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233A-E81A-425D-AAC9-A1E1A3189516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4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BE53-ED7C-4280-94FB-A9F1055F289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59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2CBD-ACF0-4EE1-84CC-ED8AA73FBA60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23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94A4-632C-46CF-9C0E-CDDA165E479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1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4E25-1326-47C2-A934-0E21CDA73095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2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C87E-DF85-4BD3-AFDC-C4F63A0811E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55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82FD-6B2D-4E9C-9D7A-09004696875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4EFA-B68F-487B-A1F4-10F589FCB948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79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233A-E81A-425D-AAC9-A1E1A3189516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77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BE53-ED7C-4280-94FB-A9F1055F2891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53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92929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552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643E-CEA8-4EFD-BA88-7BC102B1F4CD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62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E184-6047-4CA1-86DC-C829B17765D6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91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5B6E-AC8A-4EB4-8C7B-54E1952F3EDB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17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EA78-B273-42C7-BD7C-564FBA688498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97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9ADC-9FC6-43F7-A306-831D05C8BC5E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6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D3F-59EB-489A-8443-62BEB6CB33C5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2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B72F-D1AD-4001-A1AC-E22117229735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473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E94C-FEEE-4773-8F92-169D189644D6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95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8A46-D5DA-449B-990A-EB980CA273AC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86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1A48-5FAF-44B5-B254-4F9FB83C284D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9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2CBD-ACF0-4EE1-84CC-ED8AA73FBA60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5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FDFC-B2FF-49EA-9617-7EA0D75D8811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83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D994-05C4-4D8B-A00A-3DEE7204BF44}" type="slidenum">
              <a:rPr lang="hr-HR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94A4-632C-46CF-9C0E-CDDA165E4792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4E25-1326-47C2-A934-0E21CDA73095}" type="slidenum">
              <a:rPr lang="hr-HR" altLang="sr-Latn-R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5C2DF-C8D1-4D9E-9D97-49BA60A762C0}" type="slidenum">
              <a:rPr lang="hr-HR" altLang="sr-Latn-R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5C2DF-C8D1-4D9E-9D97-49BA60A762C0}" type="slidenum">
              <a:rPr lang="hr-HR" altLang="sr-Latn-R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5C2DF-C8D1-4D9E-9D97-49BA60A762C0}" type="slidenum">
              <a:rPr lang="hr-HR" altLang="sr-Latn-R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24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chemeClr val="accent2"/>
                </a:solidFill>
                <a:latin typeface="Book Antiqua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5C2DF-C8D1-4D9E-9D97-49BA60A762C0}" type="slidenum">
              <a:rPr lang="hr-HR" altLang="sr-Latn-RS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altLang="sr-Latn-RS">
              <a:solidFill>
                <a:srgbClr val="333399"/>
              </a:solidFill>
            </a:endParaRPr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8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049FAF-69CB-4364-9B1D-BC3902DBD1DD}" type="datetimeFigureOut">
              <a:rPr lang="hr-HR" smtClean="0"/>
              <a:t>27.8.2025.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BE17E2-64D9-46E1-8EB7-85874C18B8C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292929"/>
              </a:solidFill>
            </a:endParaRP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B848B-2144-47FA-90A9-9672463FF2CD}" type="slidenum">
              <a:rPr lang="hr-HR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292929"/>
              </a:solidFill>
            </a:endParaRPr>
          </a:p>
        </p:txBody>
      </p:sp>
      <p:sp>
        <p:nvSpPr>
          <p:cNvPr id="5428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428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Broadway" pitchFamily="82" charset="0"/>
              </a:rPr>
              <a:t>PEDAGOŠKE MJERE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59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431800" y="239713"/>
            <a:ext cx="8208963" cy="5832475"/>
            <a:chOff x="272" y="151"/>
            <a:chExt cx="5171" cy="3674"/>
          </a:xfrm>
        </p:grpSpPr>
        <p:sp>
          <p:nvSpPr>
            <p:cNvPr id="3" name="_s3076"/>
            <p:cNvSpPr>
              <a:spLocks noChangeArrowheads="1" noTextEdit="1"/>
            </p:cNvSpPr>
            <p:nvPr/>
          </p:nvSpPr>
          <p:spPr bwMode="auto">
            <a:xfrm>
              <a:off x="1920" y="426"/>
              <a:ext cx="1874" cy="1875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" name="_s3077"/>
            <p:cNvSpPr>
              <a:spLocks noChangeArrowheads="1" noTextEdit="1"/>
            </p:cNvSpPr>
            <p:nvPr/>
          </p:nvSpPr>
          <p:spPr bwMode="auto">
            <a:xfrm rot="4320000">
              <a:off x="2513" y="859"/>
              <a:ext cx="1875" cy="1874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3078"/>
            <p:cNvSpPr>
              <a:spLocks noChangeArrowheads="1" noTextEdit="1"/>
            </p:cNvSpPr>
            <p:nvPr/>
          </p:nvSpPr>
          <p:spPr bwMode="auto">
            <a:xfrm rot="8640000">
              <a:off x="2287" y="1557"/>
              <a:ext cx="1874" cy="1875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_s3079"/>
            <p:cNvSpPr>
              <a:spLocks noChangeArrowheads="1" noTextEdit="1"/>
            </p:cNvSpPr>
            <p:nvPr/>
          </p:nvSpPr>
          <p:spPr bwMode="auto">
            <a:xfrm rot="12960000">
              <a:off x="1552" y="1557"/>
              <a:ext cx="1874" cy="1875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3080"/>
            <p:cNvSpPr>
              <a:spLocks noChangeArrowheads="1" noTextEdit="1"/>
            </p:cNvSpPr>
            <p:nvPr/>
          </p:nvSpPr>
          <p:spPr bwMode="auto">
            <a:xfrm rot="17280000">
              <a:off x="1324" y="859"/>
              <a:ext cx="1875" cy="1874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_s3081"/>
            <p:cNvSpPr>
              <a:spLocks noChangeArrowheads="1"/>
            </p:cNvSpPr>
            <p:nvPr/>
          </p:nvSpPr>
          <p:spPr bwMode="auto">
            <a:xfrm>
              <a:off x="3338" y="507"/>
              <a:ext cx="689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RAZREDNIK</a:t>
              </a:r>
            </a:p>
          </p:txBody>
        </p:sp>
        <p:sp>
          <p:nvSpPr>
            <p:cNvPr id="9" name="_s3082"/>
            <p:cNvSpPr>
              <a:spLocks noChangeArrowheads="1"/>
            </p:cNvSpPr>
            <p:nvPr/>
          </p:nvSpPr>
          <p:spPr bwMode="auto">
            <a:xfrm>
              <a:off x="3849" y="2077"/>
              <a:ext cx="689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 KOLIKO NIJE DOŠLO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DO POBOLJŠANJA</a:t>
              </a:r>
            </a:p>
          </p:txBody>
        </p:sp>
        <p:sp>
          <p:nvSpPr>
            <p:cNvPr id="10" name="_s3083"/>
            <p:cNvSpPr>
              <a:spLocks noChangeArrowheads="1"/>
            </p:cNvSpPr>
            <p:nvPr/>
          </p:nvSpPr>
          <p:spPr bwMode="auto">
            <a:xfrm>
              <a:off x="2514" y="3048"/>
              <a:ext cx="689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PEDAGOG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hr-HR" dirty="0">
                  <a:latin typeface="Arial" charset="0"/>
                </a:rPr>
                <a:t>PSIHOLOG,</a:t>
              </a: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DEFEKTOLOG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koordinacija aktivnosti</a:t>
              </a:r>
            </a:p>
          </p:txBody>
        </p:sp>
        <p:sp>
          <p:nvSpPr>
            <p:cNvPr id="11" name="_s3084"/>
            <p:cNvSpPr>
              <a:spLocks noChangeArrowheads="1"/>
            </p:cNvSpPr>
            <p:nvPr/>
          </p:nvSpPr>
          <p:spPr bwMode="auto">
            <a:xfrm>
              <a:off x="1178" y="2078"/>
              <a:ext cx="689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PRAĆENJE</a:t>
              </a:r>
            </a:p>
          </p:txBody>
        </p:sp>
        <p:sp>
          <p:nvSpPr>
            <p:cNvPr id="12" name="_s3085"/>
            <p:cNvSpPr>
              <a:spLocks noChangeArrowheads="1"/>
            </p:cNvSpPr>
            <p:nvPr/>
          </p:nvSpPr>
          <p:spPr bwMode="auto">
            <a:xfrm>
              <a:off x="1687" y="508"/>
              <a:ext cx="689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RODITELJ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0749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899592" y="0"/>
            <a:ext cx="7678737" cy="5999162"/>
          </a:xfrm>
        </p:spPr>
        <p:txBody>
          <a:bodyPr/>
          <a:lstStyle/>
          <a:p>
            <a:r>
              <a:rPr lang="hr-HR" dirty="0"/>
              <a:t>USMENA OPOMENA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Izricanje na Satu razrednika kao upozorenje prije izricanja pisane pedagoške mjere</a:t>
            </a:r>
          </a:p>
          <a:p>
            <a:r>
              <a:rPr lang="hr-HR" dirty="0"/>
              <a:t>Bilješka u e-dnevniku u praćenju „Sat razrednika” kao usmena opomena za konkretno ponašanje</a:t>
            </a:r>
          </a:p>
        </p:txBody>
      </p:sp>
    </p:spTree>
    <p:extLst>
      <p:ext uri="{BB962C8B-B14F-4D97-AF65-F5344CB8AC3E}">
        <p14:creationId xmlns:p14="http://schemas.microsoft.com/office/powerpoint/2010/main" val="265217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431800" y="239713"/>
            <a:ext cx="8208963" cy="5832475"/>
            <a:chOff x="272" y="151"/>
            <a:chExt cx="5171" cy="3674"/>
          </a:xfrm>
        </p:grpSpPr>
        <p:sp>
          <p:nvSpPr>
            <p:cNvPr id="3" name="_s4100"/>
            <p:cNvSpPr>
              <a:spLocks noChangeArrowheads="1" noTextEdit="1"/>
            </p:cNvSpPr>
            <p:nvPr/>
          </p:nvSpPr>
          <p:spPr bwMode="auto">
            <a:xfrm>
              <a:off x="1795" y="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" name="_s4101"/>
            <p:cNvSpPr>
              <a:spLocks noChangeArrowheads="1" noTextEdit="1"/>
            </p:cNvSpPr>
            <p:nvPr/>
          </p:nvSpPr>
          <p:spPr bwMode="auto">
            <a:xfrm rot="5400000">
              <a:off x="2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4102"/>
            <p:cNvSpPr>
              <a:spLocks noChangeArrowheads="1" noTextEdit="1"/>
            </p:cNvSpPr>
            <p:nvPr/>
          </p:nvSpPr>
          <p:spPr bwMode="auto">
            <a:xfrm rot="10800000">
              <a:off x="1795" y="1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_s4103"/>
            <p:cNvSpPr>
              <a:spLocks noChangeArrowheads="1" noTextEdit="1"/>
            </p:cNvSpPr>
            <p:nvPr/>
          </p:nvSpPr>
          <p:spPr bwMode="auto">
            <a:xfrm rot="16200000">
              <a:off x="1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4104"/>
            <p:cNvSpPr>
              <a:spLocks noChangeArrowheads="1"/>
            </p:cNvSpPr>
            <p:nvPr/>
          </p:nvSpPr>
          <p:spPr bwMode="auto">
            <a:xfrm>
              <a:off x="3422" y="622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PRAĆENJE PROMJENA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 koliko nije došlo do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pozitivnih poboljšanja</a:t>
              </a:r>
            </a:p>
          </p:txBody>
        </p:sp>
        <p:sp>
          <p:nvSpPr>
            <p:cNvPr id="8" name="_s4105"/>
            <p:cNvSpPr>
              <a:spLocks noChangeArrowheads="1"/>
            </p:cNvSpPr>
            <p:nvPr/>
          </p:nvSpPr>
          <p:spPr bwMode="auto">
            <a:xfrm>
              <a:off x="3423" y="255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RAZREDNIK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PEDAGOG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dirty="0">
                  <a:latin typeface="Arial" charset="0"/>
                </a:rPr>
                <a:t>PSIHOLOG</a:t>
              </a:r>
              <a:endParaRPr kumimoji="0" lang="hr-H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DEFEKTOLOG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RAVNATELJ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koordinacija aktivnosti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PEDAGOŠKE MJERE</a:t>
              </a:r>
            </a:p>
          </p:txBody>
        </p:sp>
        <p:sp>
          <p:nvSpPr>
            <p:cNvPr id="9" name="_s4106"/>
            <p:cNvSpPr>
              <a:spLocks noChangeArrowheads="1"/>
            </p:cNvSpPr>
            <p:nvPr/>
          </p:nvSpPr>
          <p:spPr bwMode="auto">
            <a:xfrm>
              <a:off x="1492" y="2554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RODITELJ</a:t>
              </a:r>
            </a:p>
          </p:txBody>
        </p:sp>
        <p:sp>
          <p:nvSpPr>
            <p:cNvPr id="10" name="_s4107"/>
            <p:cNvSpPr>
              <a:spLocks noChangeArrowheads="1"/>
            </p:cNvSpPr>
            <p:nvPr/>
          </p:nvSpPr>
          <p:spPr bwMode="auto">
            <a:xfrm>
              <a:off x="1491" y="62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PRAĆENJE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443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1498600"/>
          </a:xfrm>
          <a:ln>
            <a:noFill/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Izricanje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pedagoške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mjere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/>
              <a:t>temelji</a:t>
            </a:r>
            <a:r>
              <a:rPr lang="en-GB" sz="2000" dirty="0"/>
              <a:t> se </a:t>
            </a:r>
            <a:r>
              <a:rPr lang="en-GB" sz="2000" dirty="0" err="1"/>
              <a:t>na</a:t>
            </a:r>
            <a:r>
              <a:rPr lang="en-GB" sz="2000" dirty="0"/>
              <a:t>:</a:t>
            </a:r>
          </a:p>
          <a:p>
            <a:pPr algn="just">
              <a:defRPr/>
            </a:pPr>
            <a:r>
              <a:rPr lang="en-GB" sz="2000" dirty="0" err="1"/>
              <a:t>bilješkama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pedagoške</a:t>
            </a:r>
            <a:r>
              <a:rPr lang="en-GB" sz="2000" dirty="0"/>
              <a:t> </a:t>
            </a:r>
            <a:r>
              <a:rPr lang="en-GB" sz="2000" dirty="0" err="1"/>
              <a:t>dokumentacije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/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službenim</a:t>
            </a:r>
            <a:r>
              <a:rPr lang="en-GB" sz="2000" dirty="0"/>
              <a:t> </a:t>
            </a:r>
            <a:r>
              <a:rPr lang="en-GB" sz="2000" dirty="0" err="1"/>
              <a:t>bilješkama</a:t>
            </a:r>
            <a:r>
              <a:rPr lang="en-GB" sz="2000" dirty="0"/>
              <a:t> </a:t>
            </a:r>
            <a:r>
              <a:rPr lang="en-GB" sz="2000" dirty="0" err="1"/>
              <a:t>stručnih</a:t>
            </a:r>
            <a:r>
              <a:rPr lang="en-GB" sz="2000" dirty="0"/>
              <a:t> </a:t>
            </a:r>
            <a:r>
              <a:rPr lang="en-GB" sz="2000" dirty="0" err="1"/>
              <a:t>suradnika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/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ravnatelja</a:t>
            </a:r>
            <a:r>
              <a:rPr lang="en-GB" sz="2000" dirty="0"/>
              <a:t>, </a:t>
            </a:r>
          </a:p>
          <a:p>
            <a:pPr algn="just">
              <a:defRPr/>
            </a:pPr>
            <a:r>
              <a:rPr lang="en-GB" sz="2000" dirty="0" err="1"/>
              <a:t>ako</a:t>
            </a:r>
            <a:r>
              <a:rPr lang="en-GB" sz="2000" dirty="0"/>
              <a:t> je </a:t>
            </a:r>
            <a:r>
              <a:rPr lang="en-GB" sz="2000" dirty="0" err="1"/>
              <a:t>potrebno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mišljenjima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/>
              <a:t> </a:t>
            </a:r>
            <a:r>
              <a:rPr lang="en-GB" sz="2000" dirty="0" err="1"/>
              <a:t>nadležnih</a:t>
            </a:r>
            <a:r>
              <a:rPr lang="en-GB" sz="2000" dirty="0"/>
              <a:t> </a:t>
            </a:r>
            <a:r>
              <a:rPr lang="en-GB" sz="2000" dirty="0" err="1"/>
              <a:t>institucija</a:t>
            </a:r>
            <a:endParaRPr lang="en-GB" sz="2000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6CB6C2-5685-4C94-9F89-0E18104F59BF}" type="slidenum">
              <a:rPr lang="hr-HR" altLang="sr-Latn-RS">
                <a:solidFill>
                  <a:schemeClr val="accent2"/>
                </a:solidFill>
                <a:latin typeface="Book Antiqua" pitchFamily="18" charset="0"/>
              </a:rPr>
              <a:pPr/>
              <a:t>13</a:t>
            </a:fld>
            <a:endParaRPr lang="hr-HR" altLang="sr-Latn-RS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86088"/>
            <a:ext cx="8266113" cy="173196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defRPr/>
            </a:pPr>
            <a:r>
              <a:rPr lang="hr-HR" altLang="sr-Latn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</a:t>
            </a:r>
            <a:r>
              <a:rPr lang="en-GB" altLang="sr-Latn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dgojno-obrazovni</a:t>
            </a:r>
            <a:r>
              <a:rPr lang="en-GB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GB" altLang="sr-Latn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radnici</a:t>
            </a:r>
            <a:r>
              <a:rPr lang="en-GB" alt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škole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dužni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su</a:t>
            </a:r>
            <a:r>
              <a:rPr lang="hr-HR" altLang="sr-Latn-RS" sz="2000" dirty="0">
                <a:latin typeface="Arial" charset="0"/>
              </a:rPr>
              <a:t>: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en-GB" altLang="sr-Latn-RS" sz="2000" dirty="0" err="1">
                <a:latin typeface="Arial" charset="0"/>
              </a:rPr>
              <a:t>međusobno</a:t>
            </a:r>
            <a:r>
              <a:rPr lang="en-GB" altLang="sr-Latn-RS" sz="2000" dirty="0">
                <a:latin typeface="Arial" charset="0"/>
              </a:rPr>
              <a:t> se </a:t>
            </a:r>
            <a:r>
              <a:rPr lang="en-GB" altLang="sr-Latn-RS" sz="2000" dirty="0" err="1">
                <a:latin typeface="Arial" charset="0"/>
              </a:rPr>
              <a:t>konzultirati</a:t>
            </a:r>
            <a:r>
              <a:rPr lang="en-GB" altLang="sr-Latn-RS" sz="2000" dirty="0">
                <a:latin typeface="Arial" charset="0"/>
              </a:rPr>
              <a:t>, 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en-GB" altLang="sr-Latn-RS" sz="2000" dirty="0" err="1">
                <a:latin typeface="Arial" charset="0"/>
              </a:rPr>
              <a:t>kontaktirati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roditelja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učenika</a:t>
            </a:r>
            <a:r>
              <a:rPr lang="en-GB" altLang="sr-Latn-RS" sz="2000" dirty="0">
                <a:latin typeface="Arial" charset="0"/>
              </a:rPr>
              <a:t>, 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en-GB" altLang="sr-Latn-RS" sz="2000" dirty="0" err="1">
                <a:latin typeface="Arial" charset="0"/>
              </a:rPr>
              <a:t>mogu</a:t>
            </a:r>
            <a:r>
              <a:rPr lang="en-GB" altLang="sr-Latn-RS" sz="2000" dirty="0">
                <a:latin typeface="Arial" charset="0"/>
              </a:rPr>
              <a:t> se </a:t>
            </a:r>
            <a:r>
              <a:rPr lang="en-GB" altLang="sr-Latn-RS" sz="2000" dirty="0" err="1">
                <a:latin typeface="Arial" charset="0"/>
              </a:rPr>
              <a:t>konzultirati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i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sa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školskim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liječnikom</a:t>
            </a:r>
            <a:r>
              <a:rPr lang="en-GB" altLang="sr-Latn-RS" sz="2000" dirty="0">
                <a:latin typeface="Arial" charset="0"/>
              </a:rPr>
              <a:t>, </a:t>
            </a:r>
            <a:r>
              <a:rPr lang="en-GB" altLang="sr-Latn-RS" sz="2000" dirty="0" err="1">
                <a:latin typeface="Arial" charset="0"/>
              </a:rPr>
              <a:t>drugim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stručnjakom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ili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nadležnim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centrom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za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socijalnu</a:t>
            </a:r>
            <a:r>
              <a:rPr lang="en-GB" altLang="sr-Latn-RS" sz="2000" dirty="0">
                <a:latin typeface="Arial" charset="0"/>
              </a:rPr>
              <a:t> </a:t>
            </a:r>
            <a:r>
              <a:rPr lang="en-GB" altLang="sr-Latn-RS" sz="2000" dirty="0" err="1">
                <a:latin typeface="Arial" charset="0"/>
              </a:rPr>
              <a:t>skrb</a:t>
            </a:r>
            <a:endParaRPr lang="en-GB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5021263"/>
            <a:ext cx="8229600" cy="1220787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upoznavanja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osobina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učenika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uklanjanja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uzroka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sprečavaju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otežavaju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njihov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pravilan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se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ublažili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rizični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pojačali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zaštitni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čimbenici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razvoju</a:t>
            </a:r>
            <a:r>
              <a:rPr lang="en-GB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učenika</a:t>
            </a:r>
            <a:endParaRPr lang="en-GB" sz="2000" kern="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06153" y="4628644"/>
            <a:ext cx="255588" cy="45315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1605" y="6379238"/>
            <a:ext cx="19213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600" i="1" dirty="0" err="1">
                <a:solidFill>
                  <a:schemeClr val="bg1"/>
                </a:solidFill>
                <a:latin typeface="Perpetua" panose="02020502060401020303" pitchFamily="18" charset="0"/>
              </a:rPr>
              <a:t>Čl</a:t>
            </a:r>
            <a:r>
              <a:rPr lang="en-GB" sz="1600" i="1" dirty="0">
                <a:solidFill>
                  <a:schemeClr val="bg1"/>
                </a:solidFill>
                <a:latin typeface="Perpetua" panose="02020502060401020303" pitchFamily="18" charset="0"/>
              </a:rPr>
              <a:t>. 6. </a:t>
            </a:r>
            <a:r>
              <a:rPr lang="en-GB" sz="1600" i="1" dirty="0" err="1">
                <a:solidFill>
                  <a:schemeClr val="bg1"/>
                </a:solidFill>
                <a:latin typeface="Perpetua" panose="02020502060401020303" pitchFamily="18" charset="0"/>
              </a:rPr>
              <a:t>st.</a:t>
            </a:r>
            <a:r>
              <a:rPr lang="en-GB" sz="1600" i="1" dirty="0">
                <a:solidFill>
                  <a:schemeClr val="bg1"/>
                </a:solidFill>
                <a:latin typeface="Perpetua" panose="02020502060401020303" pitchFamily="18" charset="0"/>
              </a:rPr>
              <a:t> 1. </a:t>
            </a:r>
            <a:r>
              <a:rPr lang="en-GB" sz="1600" i="1" dirty="0" err="1">
                <a:solidFill>
                  <a:schemeClr val="bg1"/>
                </a:solidFill>
                <a:latin typeface="Perpetua" panose="02020502060401020303" pitchFamily="18" charset="0"/>
              </a:rPr>
              <a:t>i</a:t>
            </a:r>
            <a:r>
              <a:rPr lang="en-GB" sz="1600" i="1" dirty="0">
                <a:solidFill>
                  <a:schemeClr val="bg1"/>
                </a:solidFill>
                <a:latin typeface="Perpetua" panose="02020502060401020303" pitchFamily="18" charset="0"/>
              </a:rPr>
              <a:t> 2. </a:t>
            </a:r>
            <a:r>
              <a:rPr lang="en-GB" sz="1600" i="1" dirty="0" err="1">
                <a:solidFill>
                  <a:schemeClr val="bg1"/>
                </a:solidFill>
                <a:latin typeface="Perpetua" panose="02020502060401020303" pitchFamily="18" charset="0"/>
              </a:rPr>
              <a:t>Pravilnika</a:t>
            </a:r>
            <a:endParaRPr lang="en-GB" sz="1600" i="1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218359" y="711829"/>
            <a:ext cx="637866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hr-HR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Postupak izricanja pedagoške mjere</a:t>
            </a:r>
          </a:p>
        </p:txBody>
      </p:sp>
    </p:spTree>
    <p:extLst>
      <p:ext uri="{BB962C8B-B14F-4D97-AF65-F5344CB8AC3E}">
        <p14:creationId xmlns:p14="http://schemas.microsoft.com/office/powerpoint/2010/main" val="1085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75" y="2547938"/>
            <a:ext cx="4038600" cy="3584575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400" dirty="0" err="1"/>
              <a:t>mora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</a:t>
            </a:r>
            <a:r>
              <a:rPr lang="en-GB" sz="2400" dirty="0" err="1"/>
              <a:t>informiran</a:t>
            </a:r>
            <a:r>
              <a:rPr lang="en-GB" sz="2400" dirty="0"/>
              <a:t> o </a:t>
            </a:r>
            <a:r>
              <a:rPr lang="en-GB" sz="2400" dirty="0" err="1"/>
              <a:t>neprihvatljivom</a:t>
            </a:r>
            <a:r>
              <a:rPr lang="en-GB" sz="2400" dirty="0"/>
              <a:t> </a:t>
            </a:r>
            <a:r>
              <a:rPr lang="en-GB" sz="2400" dirty="0" err="1"/>
              <a:t>ponašanju</a:t>
            </a:r>
            <a:r>
              <a:rPr lang="en-GB" sz="2400" dirty="0"/>
              <a:t>, </a:t>
            </a:r>
            <a:r>
              <a:rPr lang="en-GB" sz="2400" dirty="0" err="1"/>
              <a:t>načinu</a:t>
            </a:r>
            <a:r>
              <a:rPr lang="en-GB" sz="2400" dirty="0"/>
              <a:t> </a:t>
            </a:r>
            <a:r>
              <a:rPr lang="en-GB" sz="2400" dirty="0" err="1"/>
              <a:t>prikupljanja</a:t>
            </a:r>
            <a:r>
              <a:rPr lang="en-GB" sz="2400" dirty="0"/>
              <a:t> </a:t>
            </a:r>
            <a:r>
              <a:rPr lang="en-GB" sz="2400" dirty="0" err="1"/>
              <a:t>informacija</a:t>
            </a:r>
            <a:r>
              <a:rPr lang="en-GB" sz="2400" dirty="0"/>
              <a:t>, </a:t>
            </a:r>
            <a:r>
              <a:rPr lang="en-GB" sz="2400" dirty="0" err="1"/>
              <a:t>prikupljenim</a:t>
            </a:r>
            <a:r>
              <a:rPr lang="en-GB" sz="2400" dirty="0"/>
              <a:t> </a:t>
            </a:r>
            <a:r>
              <a:rPr lang="en-GB" sz="2400" dirty="0" err="1"/>
              <a:t>informacijama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važne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donošenje</a:t>
            </a:r>
            <a:r>
              <a:rPr lang="en-GB" sz="2400" dirty="0"/>
              <a:t> </a:t>
            </a:r>
            <a:r>
              <a:rPr lang="en-GB" sz="2400" dirty="0" err="1"/>
              <a:t>odluke</a:t>
            </a:r>
            <a:r>
              <a:rPr lang="en-GB" sz="2400" dirty="0"/>
              <a:t> o </a:t>
            </a:r>
            <a:r>
              <a:rPr lang="en-GB" sz="2400" dirty="0" err="1"/>
              <a:t>izricanju</a:t>
            </a:r>
            <a:r>
              <a:rPr lang="en-GB" sz="2400" dirty="0"/>
              <a:t> </a:t>
            </a:r>
            <a:r>
              <a:rPr lang="en-GB" sz="2400" dirty="0" err="1"/>
              <a:t>pedagoške</a:t>
            </a:r>
            <a:r>
              <a:rPr lang="en-GB" sz="2400" dirty="0"/>
              <a:t> </a:t>
            </a:r>
            <a:r>
              <a:rPr lang="en-GB" sz="2400" dirty="0" err="1"/>
              <a:t>mjere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7188" y="2584450"/>
            <a:ext cx="4038600" cy="354806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2400" dirty="0"/>
              <a:t>se </a:t>
            </a:r>
            <a:r>
              <a:rPr lang="en-GB" sz="2400" dirty="0" err="1"/>
              <a:t>mora</a:t>
            </a:r>
            <a:r>
              <a:rPr lang="en-GB" sz="2400" dirty="0"/>
              <a:t> </a:t>
            </a:r>
            <a:r>
              <a:rPr lang="en-GB" sz="2400" dirty="0" err="1"/>
              <a:t>omogućiti</a:t>
            </a:r>
            <a:r>
              <a:rPr lang="en-GB" sz="2400" dirty="0"/>
              <a:t> </a:t>
            </a:r>
            <a:r>
              <a:rPr lang="en-GB" sz="2400" dirty="0" err="1"/>
              <a:t>savjetovanje</a:t>
            </a:r>
            <a:r>
              <a:rPr lang="en-GB" sz="2400" dirty="0"/>
              <a:t> s </a:t>
            </a:r>
            <a:r>
              <a:rPr lang="en-GB" sz="2400" dirty="0" err="1"/>
              <a:t>odgojno-obrazovnim</a:t>
            </a:r>
            <a:r>
              <a:rPr lang="en-GB" sz="2400" dirty="0"/>
              <a:t> </a:t>
            </a:r>
            <a:r>
              <a:rPr lang="en-GB" sz="2400" dirty="0" err="1"/>
              <a:t>radnikom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izjašnjavanje</a:t>
            </a:r>
            <a:r>
              <a:rPr lang="en-GB" sz="2400" dirty="0"/>
              <a:t> o </a:t>
            </a:r>
            <a:r>
              <a:rPr lang="en-GB" sz="2400" dirty="0" err="1"/>
              <a:t>činjenicama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okolnostima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važne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donošenje</a:t>
            </a:r>
            <a:r>
              <a:rPr lang="en-GB" sz="2400" dirty="0"/>
              <a:t> </a:t>
            </a:r>
            <a:r>
              <a:rPr lang="en-GB" sz="2400" dirty="0" err="1"/>
              <a:t>odluke</a:t>
            </a:r>
            <a:r>
              <a:rPr lang="en-GB" sz="2400" dirty="0"/>
              <a:t> o </a:t>
            </a:r>
            <a:r>
              <a:rPr lang="en-GB" sz="2400" dirty="0" err="1"/>
              <a:t>opravdanosti</a:t>
            </a:r>
            <a:r>
              <a:rPr lang="en-GB" sz="2400" dirty="0"/>
              <a:t> </a:t>
            </a:r>
            <a:r>
              <a:rPr lang="en-GB" sz="2400" dirty="0" err="1"/>
              <a:t>izricanja</a:t>
            </a:r>
            <a:r>
              <a:rPr lang="en-GB" sz="2400" dirty="0"/>
              <a:t> </a:t>
            </a:r>
            <a:r>
              <a:rPr lang="en-GB" sz="2400" dirty="0" err="1"/>
              <a:t>pedagoške</a:t>
            </a:r>
            <a:r>
              <a:rPr lang="en-GB" sz="2400" dirty="0"/>
              <a:t> </a:t>
            </a:r>
            <a:r>
              <a:rPr lang="en-GB" sz="2400" dirty="0" err="1"/>
              <a:t>mjere</a:t>
            </a:r>
            <a:r>
              <a:rPr lang="en-GB" sz="2400" dirty="0"/>
              <a:t> </a:t>
            </a:r>
          </a:p>
          <a:p>
            <a:pPr algn="ctr">
              <a:defRPr/>
            </a:pPr>
            <a:endParaRPr lang="en-GB" sz="2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6F4785-C526-4103-B8E6-6A5E69E068DC}" type="slidenum">
              <a:rPr lang="hr-HR" altLang="sr-Latn-RS">
                <a:solidFill>
                  <a:srgbClr val="333399"/>
                </a:solidFill>
                <a:latin typeface="Book Antiqua" pitchFamily="18" charset="0"/>
              </a:rPr>
              <a:pPr/>
              <a:t>14</a:t>
            </a:fld>
            <a:endParaRPr lang="hr-HR" altLang="sr-Latn-RS">
              <a:solidFill>
                <a:srgbClr val="333399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572" y="1487424"/>
            <a:ext cx="3218688" cy="512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UČENIKU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3112" y="1487424"/>
            <a:ext cx="3218688" cy="512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RODITELJ</a:t>
            </a:r>
          </a:p>
        </p:txBody>
      </p:sp>
      <p:sp>
        <p:nvSpPr>
          <p:cNvPr id="8" name="Down Arrow 7"/>
          <p:cNvSpPr/>
          <p:nvPr/>
        </p:nvSpPr>
        <p:spPr>
          <a:xfrm>
            <a:off x="2182368" y="2097024"/>
            <a:ext cx="193548" cy="451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42456" y="2048256"/>
            <a:ext cx="193548" cy="451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605" y="6379238"/>
            <a:ext cx="182909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 dirty="0" err="1">
                <a:solidFill>
                  <a:srgbClr val="FFFFFF"/>
                </a:solidFill>
                <a:latin typeface="Perpetua" panose="02020502060401020303" pitchFamily="18" charset="0"/>
              </a:rPr>
              <a:t>Čl</a:t>
            </a:r>
            <a:r>
              <a:rPr lang="en-GB" i="1" dirty="0">
                <a:solidFill>
                  <a:srgbClr val="FFFFFF"/>
                </a:solidFill>
                <a:latin typeface="Perpetua" panose="02020502060401020303" pitchFamily="18" charset="0"/>
              </a:rPr>
              <a:t>. 5. </a:t>
            </a:r>
            <a:r>
              <a:rPr lang="en-GB" i="1" dirty="0" err="1">
                <a:solidFill>
                  <a:srgbClr val="FFFFFF"/>
                </a:solidFill>
                <a:latin typeface="Perpetua" panose="02020502060401020303" pitchFamily="18" charset="0"/>
              </a:rPr>
              <a:t>st.</a:t>
            </a:r>
            <a:r>
              <a:rPr lang="en-GB" i="1" dirty="0">
                <a:solidFill>
                  <a:srgbClr val="FFFFFF"/>
                </a:solidFill>
                <a:latin typeface="Perpetua" panose="02020502060401020303" pitchFamily="18" charset="0"/>
              </a:rPr>
              <a:t> 2. </a:t>
            </a:r>
            <a:r>
              <a:rPr lang="en-GB" i="1" dirty="0" err="1">
                <a:solidFill>
                  <a:srgbClr val="FFFFFF"/>
                </a:solidFill>
                <a:latin typeface="Perpetua" panose="02020502060401020303" pitchFamily="18" charset="0"/>
              </a:rPr>
              <a:t>Pravilnika</a:t>
            </a:r>
            <a:endParaRPr lang="en-GB" i="1" dirty="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218359" y="711829"/>
            <a:ext cx="689644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Obveze prije izricanja pedagoške mjere</a:t>
            </a:r>
          </a:p>
        </p:txBody>
      </p:sp>
    </p:spTree>
    <p:extLst>
      <p:ext uri="{BB962C8B-B14F-4D97-AF65-F5344CB8AC3E}">
        <p14:creationId xmlns:p14="http://schemas.microsoft.com/office/powerpoint/2010/main" val="168206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7492D2-D363-4C14-9909-4468A7C55B4F}" type="slidenum">
              <a:rPr lang="hr-HR" altLang="sr-Latn-RS">
                <a:solidFill>
                  <a:srgbClr val="333399"/>
                </a:solidFill>
                <a:latin typeface="Book Antiqua" pitchFamily="18" charset="0"/>
              </a:rPr>
              <a:pPr/>
              <a:t>15</a:t>
            </a:fld>
            <a:endParaRPr lang="hr-HR" altLang="sr-Latn-RS">
              <a:solidFill>
                <a:srgbClr val="333399"/>
              </a:solidFill>
              <a:latin typeface="Book Antiqua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15612"/>
              </p:ext>
            </p:extLst>
          </p:nvPr>
        </p:nvGraphicFramePr>
        <p:xfrm>
          <a:off x="457200" y="1583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174222" y="4717657"/>
            <a:ext cx="2464025" cy="1289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60 </a:t>
            </a:r>
            <a:r>
              <a:rPr lang="en-GB" sz="36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dana</a:t>
            </a:r>
            <a:endParaRPr lang="en-GB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92" y="6432782"/>
            <a:ext cx="24337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Čl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. 5. </a:t>
            </a: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st.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 5.</a:t>
            </a:r>
            <a:r>
              <a:rPr lang="hr-HR" i="1" dirty="0">
                <a:solidFill>
                  <a:srgbClr val="333399"/>
                </a:solidFill>
                <a:latin typeface="Perpetua" panose="02020502060401020303" pitchFamily="18" charset="0"/>
              </a:rPr>
              <a:t>,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 6.  </a:t>
            </a: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i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 7. </a:t>
            </a: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Pravilnika</a:t>
            </a:r>
            <a:endParaRPr lang="en-GB" i="1" dirty="0">
              <a:solidFill>
                <a:srgbClr val="333399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664147" y="803140"/>
            <a:ext cx="653736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Rokovi za izricanje pedagoških mjera</a:t>
            </a:r>
          </a:p>
        </p:txBody>
      </p:sp>
      <p:sp>
        <p:nvSpPr>
          <p:cNvPr id="11" name="Rectangle 7"/>
          <p:cNvSpPr/>
          <p:nvPr/>
        </p:nvSpPr>
        <p:spPr>
          <a:xfrm>
            <a:off x="6174223" y="3212538"/>
            <a:ext cx="2446492" cy="1286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GB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0 dana</a:t>
            </a:r>
          </a:p>
        </p:txBody>
      </p:sp>
      <p:sp>
        <p:nvSpPr>
          <p:cNvPr id="12" name="Rectangle 7"/>
          <p:cNvSpPr/>
          <p:nvPr/>
        </p:nvSpPr>
        <p:spPr>
          <a:xfrm>
            <a:off x="6174223" y="1697979"/>
            <a:ext cx="2446492" cy="12866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15 </a:t>
            </a:r>
            <a:r>
              <a:rPr lang="en-GB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dana</a:t>
            </a:r>
          </a:p>
        </p:txBody>
      </p:sp>
      <p:sp>
        <p:nvSpPr>
          <p:cNvPr id="4" name="Strelica udesno 3"/>
          <p:cNvSpPr/>
          <p:nvPr/>
        </p:nvSpPr>
        <p:spPr>
          <a:xfrm>
            <a:off x="5319507" y="2209126"/>
            <a:ext cx="606903" cy="3074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3" name="Strelica udesno 12"/>
          <p:cNvSpPr/>
          <p:nvPr/>
        </p:nvSpPr>
        <p:spPr>
          <a:xfrm>
            <a:off x="5343783" y="3855855"/>
            <a:ext cx="606903" cy="3074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4" name="Strelica udesno 13"/>
          <p:cNvSpPr/>
          <p:nvPr/>
        </p:nvSpPr>
        <p:spPr>
          <a:xfrm>
            <a:off x="5309059" y="5208500"/>
            <a:ext cx="606903" cy="3074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EFF46-9CCF-4464-8ED3-FF977169F15A}" type="slidenum">
              <a:rPr lang="hr-HR" altLang="sr-Latn-RS">
                <a:solidFill>
                  <a:srgbClr val="333399"/>
                </a:solidFill>
                <a:latin typeface="Book Antiqua" pitchFamily="18" charset="0"/>
              </a:rPr>
              <a:pPr/>
              <a:t>16</a:t>
            </a:fld>
            <a:endParaRPr lang="hr-HR" altLang="sr-Latn-RS">
              <a:solidFill>
                <a:srgbClr val="333399"/>
              </a:solidFill>
              <a:latin typeface="Book Antiqua" pitchFamily="18" charset="0"/>
            </a:endParaRPr>
          </a:p>
        </p:txBody>
      </p:sp>
      <p:sp>
        <p:nvSpPr>
          <p:cNvPr id="7" name="Strelica dolje 6"/>
          <p:cNvSpPr/>
          <p:nvPr/>
        </p:nvSpPr>
        <p:spPr>
          <a:xfrm>
            <a:off x="6497903" y="3528127"/>
            <a:ext cx="275130" cy="4936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4464908" y="2095837"/>
            <a:ext cx="4092419" cy="131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i="1" kern="0" dirty="0" err="1">
                <a:solidFill>
                  <a:srgbClr val="000000"/>
                </a:solidFill>
                <a:latin typeface="Calisto MT" panose="02040603050505030304" pitchFamily="18" charset="0"/>
              </a:rPr>
              <a:t>Izriču</a:t>
            </a:r>
            <a:r>
              <a:rPr lang="en-GB" sz="2400" i="1" kern="0" dirty="0">
                <a:solidFill>
                  <a:srgbClr val="000000"/>
                </a:solidFill>
                <a:latin typeface="Calisto MT" panose="02040603050505030304" pitchFamily="18" charset="0"/>
              </a:rPr>
              <a:t> li se </a:t>
            </a:r>
            <a:r>
              <a:rPr lang="en-GB" sz="2400" i="1" kern="0" dirty="0" err="1">
                <a:solidFill>
                  <a:srgbClr val="000000"/>
                </a:solidFill>
                <a:latin typeface="Calisto MT" panose="02040603050505030304" pitchFamily="18" charset="0"/>
              </a:rPr>
              <a:t>pedagoške</a:t>
            </a:r>
            <a:r>
              <a:rPr lang="en-GB" sz="2400" i="1" kern="0" dirty="0">
                <a:solidFill>
                  <a:srgbClr val="000000"/>
                </a:solidFill>
                <a:latin typeface="Calisto MT" panose="02040603050505030304" pitchFamily="18" charset="0"/>
              </a:rPr>
              <a:t> </a:t>
            </a:r>
            <a:r>
              <a:rPr lang="en-GB" sz="2400" i="1" kern="0" dirty="0" err="1">
                <a:solidFill>
                  <a:srgbClr val="000000"/>
                </a:solidFill>
                <a:latin typeface="Calisto MT" panose="02040603050505030304" pitchFamily="18" charset="0"/>
              </a:rPr>
              <a:t>mjere</a:t>
            </a:r>
            <a:r>
              <a:rPr lang="en-GB" sz="2400" i="1" kern="0" dirty="0">
                <a:solidFill>
                  <a:srgbClr val="000000"/>
                </a:solidFill>
                <a:latin typeface="Calisto MT" panose="02040603050505030304" pitchFamily="18" charset="0"/>
              </a:rPr>
              <a:t> </a:t>
            </a:r>
            <a:r>
              <a:rPr lang="en-GB" sz="2400" i="1" kern="0" dirty="0" err="1">
                <a:solidFill>
                  <a:srgbClr val="000000"/>
                </a:solidFill>
                <a:latin typeface="Calisto MT" panose="02040603050505030304" pitchFamily="18" charset="0"/>
              </a:rPr>
              <a:t>postupno</a:t>
            </a:r>
            <a:r>
              <a:rPr lang="en-GB" sz="2400" i="1" kern="0" dirty="0">
                <a:solidFill>
                  <a:srgbClr val="000000"/>
                </a:solidFill>
                <a:latin typeface="Calisto MT" panose="02040603050505030304" pitchFamily="18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4788461" y="6020100"/>
            <a:ext cx="36940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i="1" dirty="0" err="1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Batang" panose="02030600000101010101" pitchFamily="18" charset="-127"/>
              </a:rPr>
              <a:t>Čl</a:t>
            </a:r>
            <a:r>
              <a:rPr lang="en-GB" sz="2000" i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Batang" panose="02030600000101010101" pitchFamily="18" charset="-127"/>
              </a:rPr>
              <a:t>. 7. </a:t>
            </a:r>
            <a:r>
              <a:rPr lang="en-GB" sz="2000" i="1" dirty="0" err="1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Batang" panose="02030600000101010101" pitchFamily="18" charset="-127"/>
              </a:rPr>
              <a:t>st.</a:t>
            </a:r>
            <a:r>
              <a:rPr lang="en-GB" sz="2000" i="1" dirty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Batang" panose="02030600000101010101" pitchFamily="18" charset="-127"/>
              </a:rPr>
              <a:t>. </a:t>
            </a:r>
            <a:r>
              <a:rPr lang="en-GB" sz="2000" i="1" dirty="0" err="1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  <a:ea typeface="Batang" panose="02030600000101010101" pitchFamily="18" charset="-127"/>
              </a:rPr>
              <a:t>Pravilnika</a:t>
            </a:r>
            <a:endParaRPr lang="en-GB" sz="2000" i="1" dirty="0"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  <a:ea typeface="Batang" panose="02030600000101010101" pitchFamily="18" charset="-127"/>
            </a:endParaRPr>
          </a:p>
        </p:txBody>
      </p:sp>
      <p:sp>
        <p:nvSpPr>
          <p:cNvPr id="11" name="Strelica dolje 10"/>
          <p:cNvSpPr/>
          <p:nvPr/>
        </p:nvSpPr>
        <p:spPr>
          <a:xfrm>
            <a:off x="6512738" y="5462124"/>
            <a:ext cx="275130" cy="4936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TekstniOkvir 5"/>
          <p:cNvSpPr txBox="1"/>
          <p:nvPr/>
        </p:nvSpPr>
        <p:spPr>
          <a:xfrm>
            <a:off x="2192990" y="792583"/>
            <a:ext cx="477887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Izricanje</a:t>
            </a:r>
            <a:r>
              <a:rPr lang="en-GB" sz="28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2800" b="1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pedagoških</a:t>
            </a:r>
            <a:r>
              <a:rPr lang="en-GB" sz="28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2800" b="1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mjera</a:t>
            </a:r>
            <a:endParaRPr lang="hr-HR" sz="2800" b="1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7" name="Slik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43" y="1984943"/>
            <a:ext cx="874108" cy="655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1699505"/>
            <a:ext cx="4473206" cy="5021970"/>
          </a:xfrm>
          <a:prstGeom prst="rect">
            <a:avLst/>
          </a:prstGeom>
        </p:spPr>
      </p:pic>
      <p:sp>
        <p:nvSpPr>
          <p:cNvPr id="19" name="TekstniOkvir 13"/>
          <p:cNvSpPr txBox="1"/>
          <p:nvPr/>
        </p:nvSpPr>
        <p:spPr>
          <a:xfrm>
            <a:off x="0" y="5014394"/>
            <a:ext cx="1085554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Opomena</a:t>
            </a:r>
            <a:endParaRPr lang="hr-HR" sz="1600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kstniOkvir 13"/>
          <p:cNvSpPr txBox="1"/>
          <p:nvPr/>
        </p:nvSpPr>
        <p:spPr>
          <a:xfrm>
            <a:off x="1130438" y="4399832"/>
            <a:ext cx="61747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Ukor</a:t>
            </a:r>
            <a:endParaRPr lang="hr-HR" sz="1600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TekstniOkvir 13"/>
          <p:cNvSpPr txBox="1"/>
          <p:nvPr/>
        </p:nvSpPr>
        <p:spPr>
          <a:xfrm>
            <a:off x="1322173" y="3852464"/>
            <a:ext cx="1176925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Strogi</a:t>
            </a:r>
            <a:r>
              <a:rPr lang="en-GB" sz="160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1600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ukor</a:t>
            </a:r>
            <a:endParaRPr lang="hr-HR" sz="1600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2" name="TekstniOkvir 13"/>
          <p:cNvSpPr txBox="1"/>
          <p:nvPr/>
        </p:nvSpPr>
        <p:spPr>
          <a:xfrm>
            <a:off x="2192990" y="2582015"/>
            <a:ext cx="1196161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Preseljenje</a:t>
            </a:r>
            <a:endParaRPr lang="hr-HR" sz="1600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" name="Zaobljeni pravokutnik 1"/>
          <p:cNvSpPr/>
          <p:nvPr/>
        </p:nvSpPr>
        <p:spPr>
          <a:xfrm>
            <a:off x="4333103" y="4151214"/>
            <a:ext cx="4284913" cy="1310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hr-H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Podagoška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mjera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izriče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temeljem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kriterija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utvrđenih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Pravilnikom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ovisno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težini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neprihvatljivog</a:t>
            </a:r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ponašanja</a:t>
            </a:r>
            <a:endParaRPr lang="en-GB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0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Primjerenost pedagoške mjere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hr-HR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ea typeface="Calibri"/>
                <a:cs typeface="Times New Roman"/>
              </a:rPr>
              <a:t>Prema</a:t>
            </a:r>
            <a:r>
              <a:rPr lang="en-US" dirty="0">
                <a:ea typeface="Calibri"/>
                <a:cs typeface="Times New Roman"/>
              </a:rPr>
              <a:t> čl.83. ZOOOSŠ, </a:t>
            </a:r>
            <a:r>
              <a:rPr lang="en-US" dirty="0" err="1">
                <a:ea typeface="Calibri"/>
                <a:cs typeface="Times New Roman"/>
              </a:rPr>
              <a:t>poštujući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učenikovu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mentalnu</a:t>
            </a:r>
            <a:r>
              <a:rPr lang="en-US" dirty="0">
                <a:ea typeface="Calibri"/>
                <a:cs typeface="Times New Roman"/>
              </a:rPr>
              <a:t> i </a:t>
            </a:r>
            <a:r>
              <a:rPr lang="en-US" dirty="0" err="1">
                <a:ea typeface="Calibri"/>
                <a:cs typeface="Times New Roman"/>
              </a:rPr>
              <a:t>socijalnu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zrelost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opće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stanje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osjetljivost</a:t>
            </a:r>
            <a:r>
              <a:rPr lang="en-US" dirty="0">
                <a:ea typeface="Calibri"/>
                <a:cs typeface="Times New Roman"/>
              </a:rPr>
              <a:t> i </a:t>
            </a:r>
            <a:r>
              <a:rPr lang="en-US" dirty="0" err="1">
                <a:ea typeface="Calibri"/>
                <a:cs typeface="Times New Roman"/>
              </a:rPr>
              <a:t>druge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okolnosti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koje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upućuju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na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njegov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razvoj</a:t>
            </a:r>
            <a:r>
              <a:rPr lang="en-US" dirty="0">
                <a:ea typeface="Calibri"/>
                <a:cs typeface="Times New Roman"/>
              </a:rPr>
              <a:t>, </a:t>
            </a:r>
            <a:r>
              <a:rPr lang="en-US" dirty="0" err="1">
                <a:ea typeface="Calibri"/>
                <a:cs typeface="Times New Roman"/>
              </a:rPr>
              <a:t>predlaže</a:t>
            </a:r>
            <a:r>
              <a:rPr lang="en-US" dirty="0">
                <a:ea typeface="Calibri"/>
                <a:cs typeface="Times New Roman"/>
              </a:rPr>
              <a:t> se </a:t>
            </a:r>
            <a:r>
              <a:rPr lang="en-US" dirty="0" err="1">
                <a:ea typeface="Calibri"/>
                <a:cs typeface="Times New Roman"/>
              </a:rPr>
              <a:t>izricanje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opomene</a:t>
            </a:r>
            <a:r>
              <a:rPr lang="en-US" dirty="0">
                <a:ea typeface="Calibri"/>
                <a:cs typeface="Times New Roman"/>
              </a:rPr>
              <a:t>, a ne </a:t>
            </a:r>
            <a:r>
              <a:rPr lang="en-US" dirty="0" err="1">
                <a:ea typeface="Calibri"/>
                <a:cs typeface="Times New Roman"/>
              </a:rPr>
              <a:t>ukora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kako</a:t>
            </a:r>
            <a:r>
              <a:rPr lang="en-US" dirty="0">
                <a:ea typeface="Calibri"/>
                <a:cs typeface="Times New Roman"/>
              </a:rPr>
              <a:t> bi </a:t>
            </a:r>
            <a:r>
              <a:rPr lang="en-US" dirty="0" err="1">
                <a:ea typeface="Calibri"/>
                <a:cs typeface="Times New Roman"/>
              </a:rPr>
              <a:t>proizlazilo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iz</a:t>
            </a:r>
            <a:r>
              <a:rPr lang="en-US" dirty="0">
                <a:ea typeface="Calibri"/>
                <a:cs typeface="Times New Roman"/>
              </a:rPr>
              <a:t> čl.127. </a:t>
            </a:r>
            <a:r>
              <a:rPr lang="en-US" dirty="0" err="1">
                <a:ea typeface="Calibri"/>
                <a:cs typeface="Times New Roman"/>
              </a:rPr>
              <a:t>Statuta</a:t>
            </a:r>
            <a:r>
              <a:rPr lang="en-US" dirty="0">
                <a:ea typeface="Calibri"/>
                <a:cs typeface="Times New Roman"/>
              </a:rPr>
              <a:t> OŠ </a:t>
            </a:r>
            <a:r>
              <a:rPr lang="en-US" dirty="0" err="1">
                <a:ea typeface="Calibri"/>
                <a:cs typeface="Times New Roman"/>
              </a:rPr>
              <a:t>Trnsko</a:t>
            </a:r>
            <a:r>
              <a:rPr lang="en-US" dirty="0">
                <a:ea typeface="Calibri"/>
                <a:cs typeface="Times New Roman"/>
              </a:rPr>
              <a:t> i čl.3. </a:t>
            </a:r>
            <a:r>
              <a:rPr lang="en-US" dirty="0" err="1">
                <a:ea typeface="Calibri"/>
                <a:cs typeface="Times New Roman"/>
              </a:rPr>
              <a:t>Pravilnika</a:t>
            </a:r>
            <a:r>
              <a:rPr lang="en-US" dirty="0">
                <a:ea typeface="Calibri"/>
                <a:cs typeface="Times New Roman"/>
              </a:rPr>
              <a:t> o </a:t>
            </a:r>
            <a:r>
              <a:rPr lang="en-US" dirty="0" err="1">
                <a:ea typeface="Calibri"/>
                <a:cs typeface="Times New Roman"/>
              </a:rPr>
              <a:t>izricanju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pedagoških</a:t>
            </a:r>
            <a:r>
              <a:rPr lang="en-US" dirty="0">
                <a:ea typeface="Calibri"/>
                <a:cs typeface="Times New Roman"/>
              </a:rPr>
              <a:t> </a:t>
            </a:r>
            <a:r>
              <a:rPr lang="en-US" dirty="0" err="1">
                <a:ea typeface="Calibri"/>
                <a:cs typeface="Times New Roman"/>
              </a:rPr>
              <a:t>mjera</a:t>
            </a:r>
            <a:r>
              <a:rPr lang="en-US" dirty="0">
                <a:ea typeface="Calibri"/>
                <a:cs typeface="Times New Roman"/>
              </a:rPr>
              <a:t>.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BDC7B-A3A1-4E57-9F0B-C90B17D72D32}" type="slidenum">
              <a:rPr lang="hr-HR" altLang="sr-Latn-RS" smtClean="0">
                <a:solidFill>
                  <a:srgbClr val="333399"/>
                </a:solidFill>
              </a:rPr>
              <a:pPr>
                <a:defRPr/>
              </a:pPr>
              <a:t>17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0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465138" y="2120900"/>
            <a:ext cx="8229600" cy="946150"/>
          </a:xfr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Aft>
                <a:spcPts val="600"/>
              </a:spcAft>
              <a:buNone/>
              <a:defRPr/>
            </a:pPr>
            <a:r>
              <a:rPr lang="hr-HR" sz="2400" dirty="0"/>
              <a:t>učeniku kojemu je već izrečena pedagoška mjera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opomene</a:t>
            </a:r>
            <a:r>
              <a:rPr lang="hr-HR" sz="2400" dirty="0"/>
              <a:t> ili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ukora</a:t>
            </a:r>
            <a:r>
              <a:rPr lang="hr-HR" sz="2400" dirty="0"/>
              <a:t>  - može se </a:t>
            </a:r>
            <a:r>
              <a:rPr lang="hr-HR" sz="2400" dirty="0" err="1"/>
              <a:t>izreči</a:t>
            </a:r>
            <a:r>
              <a:rPr lang="hr-HR" sz="2400" dirty="0"/>
              <a:t>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 pedagoška mjera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7DE387-2E02-4E98-B3E8-BA7E8A9D0B8A}" type="slidenum">
              <a:rPr lang="hr-HR" altLang="sr-Latn-RS">
                <a:solidFill>
                  <a:srgbClr val="333399"/>
                </a:solidFill>
                <a:latin typeface="Book Antiqua" pitchFamily="18" charset="0"/>
              </a:rPr>
              <a:pPr/>
              <a:t>18</a:t>
            </a:fld>
            <a:endParaRPr lang="hr-HR" altLang="sr-Latn-RS">
              <a:solidFill>
                <a:srgbClr val="333399"/>
              </a:solidFill>
              <a:latin typeface="Book Antiqu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6810" y="940412"/>
            <a:ext cx="868378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Neprimjereno ponašanje nakon izrečene pedagoške mjere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5450" y="3532188"/>
            <a:ext cx="82296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Tx/>
              <a:buNone/>
              <a:defRPr/>
            </a:pPr>
            <a:r>
              <a:rPr lang="hr-HR" sz="2400" kern="0" dirty="0">
                <a:solidFill>
                  <a:srgbClr val="000000"/>
                </a:solidFill>
              </a:rPr>
              <a:t>najviše dva puta tijekom školske godine</a:t>
            </a:r>
          </a:p>
        </p:txBody>
      </p:sp>
      <p:sp>
        <p:nvSpPr>
          <p:cNvPr id="3" name="Strelica dolje 2"/>
          <p:cNvSpPr/>
          <p:nvPr/>
        </p:nvSpPr>
        <p:spPr>
          <a:xfrm>
            <a:off x="4499172" y="1626499"/>
            <a:ext cx="199065" cy="4207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trelica dolje 8"/>
          <p:cNvSpPr/>
          <p:nvPr/>
        </p:nvSpPr>
        <p:spPr>
          <a:xfrm>
            <a:off x="4413395" y="3130269"/>
            <a:ext cx="199065" cy="30884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4372" y="4607067"/>
            <a:ext cx="8229600" cy="5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Tx/>
              <a:buNone/>
              <a:defRPr/>
            </a:pPr>
            <a:r>
              <a:rPr lang="hr-HR" sz="2400" b="1" kern="0" dirty="0">
                <a:ln w="11430"/>
                <a:gradFill>
                  <a:gsLst>
                    <a:gs pos="0">
                      <a:srgbClr val="2D2D8A">
                        <a:tint val="90000"/>
                        <a:satMod val="120000"/>
                      </a:srgbClr>
                    </a:gs>
                    <a:gs pos="25000">
                      <a:srgbClr val="2D2D8A">
                        <a:tint val="93000"/>
                        <a:satMod val="120000"/>
                      </a:srgbClr>
                    </a:gs>
                    <a:gs pos="50000">
                      <a:srgbClr val="2D2D8A">
                        <a:shade val="89000"/>
                        <a:satMod val="110000"/>
                      </a:srgbClr>
                    </a:gs>
                    <a:gs pos="75000">
                      <a:srgbClr val="2D2D8A">
                        <a:tint val="93000"/>
                        <a:satMod val="120000"/>
                      </a:srgbClr>
                    </a:gs>
                    <a:gs pos="100000">
                      <a:srgbClr val="2D2D8A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UČENIK SE PONOVNO NEPRIHVATLJIVO PONAŠA</a:t>
            </a:r>
            <a:endParaRPr lang="en-GB" altLang="sr-Latn-RS" sz="2400" b="1" kern="0" dirty="0">
              <a:ln w="11430"/>
              <a:gradFill>
                <a:gsLst>
                  <a:gs pos="0">
                    <a:srgbClr val="2D2D8A">
                      <a:tint val="90000"/>
                      <a:satMod val="120000"/>
                    </a:srgbClr>
                  </a:gs>
                  <a:gs pos="25000">
                    <a:srgbClr val="2D2D8A">
                      <a:tint val="93000"/>
                      <a:satMod val="120000"/>
                    </a:srgbClr>
                  </a:gs>
                  <a:gs pos="50000">
                    <a:srgbClr val="2D2D8A">
                      <a:shade val="89000"/>
                      <a:satMod val="110000"/>
                    </a:srgbClr>
                  </a:gs>
                  <a:gs pos="75000">
                    <a:srgbClr val="2D2D8A">
                      <a:tint val="93000"/>
                      <a:satMod val="120000"/>
                    </a:srgbClr>
                  </a:gs>
                  <a:gs pos="100000">
                    <a:srgbClr val="2D2D8A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Strelica dolje 10"/>
          <p:cNvSpPr/>
          <p:nvPr/>
        </p:nvSpPr>
        <p:spPr>
          <a:xfrm>
            <a:off x="4409618" y="4205163"/>
            <a:ext cx="199065" cy="3493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97660" y="5715000"/>
            <a:ext cx="8229600" cy="4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FontTx/>
              <a:buNone/>
              <a:defRPr/>
            </a:pPr>
            <a:r>
              <a:rPr lang="hr-HR" sz="2400" b="1" kern="0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izriče se pedagoška mjera sljedeće težine</a:t>
            </a:r>
            <a:endParaRPr lang="en-GB" altLang="sr-Latn-RS" sz="2400" b="1" kern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Strelica dolje 12"/>
          <p:cNvSpPr/>
          <p:nvPr/>
        </p:nvSpPr>
        <p:spPr>
          <a:xfrm>
            <a:off x="4409617" y="5207900"/>
            <a:ext cx="199065" cy="34930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784882" y="6154871"/>
            <a:ext cx="18290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Čl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. </a:t>
            </a:r>
            <a:r>
              <a:rPr lang="hr-HR" i="1" dirty="0">
                <a:solidFill>
                  <a:srgbClr val="333399"/>
                </a:solidFill>
                <a:latin typeface="Perpetua" panose="02020502060401020303" pitchFamily="18" charset="0"/>
              </a:rPr>
              <a:t>8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. </a:t>
            </a:r>
            <a:r>
              <a:rPr lang="en-GB" i="1" dirty="0" err="1">
                <a:solidFill>
                  <a:srgbClr val="333399"/>
                </a:solidFill>
                <a:latin typeface="Perpetua" panose="02020502060401020303" pitchFamily="18" charset="0"/>
              </a:rPr>
              <a:t>st.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 </a:t>
            </a:r>
            <a:r>
              <a:rPr lang="hr-HR" i="1" dirty="0">
                <a:solidFill>
                  <a:srgbClr val="333399"/>
                </a:solidFill>
                <a:latin typeface="Perpetua" panose="02020502060401020303" pitchFamily="18" charset="0"/>
              </a:rPr>
              <a:t>1</a:t>
            </a:r>
            <a:r>
              <a:rPr lang="en-GB" i="1" dirty="0">
                <a:solidFill>
                  <a:srgbClr val="333399"/>
                </a:solidFill>
                <a:latin typeface="Perpetua" panose="02020502060401020303" pitchFamily="18" charset="0"/>
              </a:rPr>
              <a:t>. </a:t>
            </a:r>
            <a:r>
              <a:rPr lang="hr-HR" i="1" dirty="0">
                <a:solidFill>
                  <a:srgbClr val="333399"/>
                </a:solidFill>
                <a:latin typeface="Perpetua" panose="02020502060401020303" pitchFamily="18" charset="0"/>
              </a:rPr>
              <a:t>Pravilnika</a:t>
            </a:r>
            <a:endParaRPr lang="en-GB" i="1" dirty="0">
              <a:solidFill>
                <a:srgbClr val="333399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8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SVRHA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940"/>
              </a:spcAft>
            </a:pPr>
            <a:r>
              <a:rPr lang="hr-HR" b="1" dirty="0">
                <a:solidFill>
                  <a:srgbClr val="000000"/>
                </a:solidFill>
                <a:latin typeface="Times New Roman"/>
                <a:ea typeface="Calibri"/>
              </a:rPr>
              <a:t>Svrha izricanja pedagoške mjere je da se njezinim izricanjem </a:t>
            </a:r>
            <a:r>
              <a:rPr lang="hr-HR" b="1" u="sng" dirty="0">
                <a:solidFill>
                  <a:srgbClr val="000000"/>
                </a:solidFill>
                <a:latin typeface="Times New Roman"/>
                <a:ea typeface="Calibri"/>
              </a:rPr>
              <a:t>utječe na promjenu ponašanja učenika</a:t>
            </a:r>
            <a:r>
              <a:rPr lang="hr-HR" b="1" dirty="0">
                <a:solidFill>
                  <a:srgbClr val="000000"/>
                </a:solidFill>
                <a:latin typeface="Times New Roman"/>
                <a:ea typeface="Calibri"/>
              </a:rPr>
              <a:t> kojem je mjera izrečena te da bude poticaj na odgovorno i primjerno ponašanje drugim učenicima.</a:t>
            </a:r>
          </a:p>
          <a:p>
            <a:pPr>
              <a:spcAft>
                <a:spcPts val="940"/>
              </a:spcAft>
            </a:pPr>
            <a:r>
              <a:rPr lang="hr-HR" b="1" dirty="0">
                <a:solidFill>
                  <a:srgbClr val="000000"/>
                </a:solidFill>
                <a:latin typeface="Times New Roman"/>
                <a:ea typeface="Calibri"/>
              </a:rPr>
              <a:t>Pedagoške mjere trebaju </a:t>
            </a:r>
            <a:r>
              <a:rPr lang="hr-HR" b="1" u="sng" dirty="0">
                <a:solidFill>
                  <a:srgbClr val="000000"/>
                </a:solidFill>
                <a:latin typeface="Times New Roman"/>
                <a:ea typeface="Calibri"/>
              </a:rPr>
              <a:t>potaknuti učenike na preuzimanje odgovornosti i usvajanje pozitivnog odnosa prema školskim obvezama i okruženju.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703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OPOMENA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955"/>
              </a:spcAft>
            </a:pPr>
            <a:r>
              <a:rPr lang="hr-HR" b="1" u="sng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Lakšim neprihvatljivim ponašanjima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iz stavka 1. ovoga članka smatra se: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a) ometanje odgojno-obrazovnoga rada (npr. izazivanje nereda, stvaranje buke, pričanje nakon usmene opomene učitelja/nastavnika ili dovikivanje tijekom odgojno-obrazovnoga rada);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b) onečišćenje školskoga prostora i okoliša (npr. bacanje smeća izvan koševa za otpatke);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c) oštećivanje imovine u prostorima škole ili na drugome mjestu gdje se održava odgojno-obrazovni rad nanošenjem manje štete (npr. šaranje, urezivanje u namještaj);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d) nedopušteno korištenje informacijsko-komunikacijskih uređaja tijekom odgojno-obrazovnoga rada;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e) pomaganje ili poticanje ulaska neovlaštenih osoba u školski prostor;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f) poticanje drugih učenika na neprihvatljiva ponašanja;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g) uznemiravanje učenika ili radnika škole odnosno druge aktivnosti koje izazivaju nelagodu u drugih osoba, nakon što je učenik na to upozoren;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h) korištenje nedopuštenih izvora podataka u svrhu prepisivanja.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0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UKOR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spcAft>
                <a:spcPts val="955"/>
              </a:spcAft>
            </a:pPr>
            <a:r>
              <a:rPr lang="hr-HR" b="1" u="sng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Težim neprihvatljivim ponašanjima</a:t>
            </a:r>
            <a:r>
              <a:rPr lang="hr-HR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iz stavka 1. ovoga članka smatra se: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a) ometanje odgojno-obrazovnoga rada na način da je onemogućeno njegovo daljnje izvođenje;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b) povreda dostojanstva druge osobe omalovažavanjem, vrijeđanjem ili širenjem neistina i glasina o drugome učeniku ili radniku škole;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c) unošenje ili konzumiranje </a:t>
            </a:r>
            <a:r>
              <a:rPr lang="hr-HR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psihoaktivnih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sredstava u prostor škole ili na drugo mjesto gdje se održava odgojno-obrazovni rad;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d) dovođenje ili pomaganje prilikom dolaska neovlaštenim osobama koje su nanijele štetu osobama ili imovini u prostoru škole ili na drugome mjestu gdje se održava odgojno-obrazovni rad;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e) namjerno uništavanje imovine nanošenjem veće štete u prostoru škole ili na drugome mjestu gdje se održava odgojno-obrazovni rad;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f) prikrivanje nasilnih oblika ponašanja;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g) udaranje, sudjelovanje u tučnjavi i druga ponašanja koja mogu ugroziti sigurnost samog učenika ili druge osobe, ali bez težih posljedica;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h) korištenje ili zlouporaba podataka drugog učenika iz pedagoške dokumentacije; </a:t>
            </a:r>
          </a:p>
          <a:p>
            <a:pPr>
              <a:spcAft>
                <a:spcPts val="955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i) klađenje ili kockanje u prostorima škole ili na drugome mjestu gdje se održava odgojno-obrazovni rad; 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j) prisvajanje tuđe stvari.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7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STROGI UKOR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Teškim neprihvatljivim ponašanjima 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iz stavka 1. ovoga članka smatra se: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a) izazivanje i poticanje nasilnog ponašanja (npr. prenošenje netočnih informacija koje su povod za nasilno ponašanje, skandiranje prije ili tijekom nasilnog ponašanja, snimanje događaja koji uključuje nasilno ponašanje i slična ponašanja);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b) nasilno ponašanje koje nije rezultiralo težim posljedicama;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c) krivotvorenje ispričnica ili ispitnih materijala;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d) neovlašteno korištenje tuđih podataka za pristup elektroničkim bazama podataka škole bez njihove izmjene;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e) krađa tuđe stvari;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f) poticanje grupnoga govora mržnje;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g) uništavanje službene dokumentacije škole;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h) prisila drugog učenika na neprihvatljivo ponašanje ili iznuda drugog učenika (npr. iznuđivanje novca); 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i) unošenje oružja i opasnih predmeta u prostor škole ili drugdje gdje se održava odgojno-obrazovni rad.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000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STROGI UKOR, PRESELJENJE U DRUGU ŠKOLU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Osobito teškim neprihvatljivim ponašanjima </a:t>
            </a: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iz stavka 1. ovoga članka smatra se: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a) krivotvorenje pisane ili elektroničke službene dokumentacije škole;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b) objavljivanje materijala elektroničkim ili drugim putem, a koji za posljedicu imaju povredu ugleda, časti i dostojanstva druge osobe;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c) teška krađa odnosno krađa počinjena na opasan ili drzak način, obijanjem, provaljivanjem ili svladavanjem prepreka da se dođe do stvari; </a:t>
            </a:r>
          </a:p>
          <a:p>
            <a:pPr>
              <a:spcAft>
                <a:spcPts val="94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d) ugrožavanje sigurnosti učenika ili radnika škole korištenjem oružja ili opasnih predmeta u prostoru škole ili na drugome mjestu gdje se održava odgojno-obrazovni rad; 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e) nasilno ponašanje koje je rezultiralo teškim emocionalnim ili fizičkim posljedicama za drugu osobu. 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985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6838"/>
            <a:ext cx="7189787" cy="4340225"/>
          </a:xfrm>
        </p:spPr>
        <p:txBody>
          <a:bodyPr/>
          <a:lstStyle/>
          <a:p>
            <a:r>
              <a:rPr lang="hr-HR" sz="4400" b="1"/>
              <a:t>KORACI PEDAGOŠKE INTERVENCIJE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467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395288" y="0"/>
            <a:ext cx="8208962" cy="5832475"/>
            <a:chOff x="272" y="151"/>
            <a:chExt cx="5171" cy="3674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795" y="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5400000">
              <a:off x="2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0800000">
              <a:off x="1795" y="1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16200000">
              <a:off x="1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3422" y="622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POJAVA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PONAŠANJA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3423" y="255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PRAĆENJE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Predmetni učitelj,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Razgovor s učenikom</a:t>
              </a: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1491" y="62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RAZREDNIK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Razgovor s učenikom</a:t>
              </a: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1492" y="2554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pismene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zabilješke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867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6"/>
          <p:cNvGrpSpPr>
            <a:grpSpLocks/>
          </p:cNvGrpSpPr>
          <p:nvPr/>
        </p:nvGrpSpPr>
        <p:grpSpPr bwMode="auto">
          <a:xfrm>
            <a:off x="431800" y="239713"/>
            <a:ext cx="8208963" cy="5832475"/>
            <a:chOff x="272" y="151"/>
            <a:chExt cx="5171" cy="3674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1795" y="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5400000">
              <a:off x="2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10800000">
              <a:off x="1795" y="1426"/>
              <a:ext cx="2124" cy="2125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6" name="_s2055"/>
            <p:cNvSpPr>
              <a:spLocks noChangeArrowheads="1" noTextEdit="1"/>
            </p:cNvSpPr>
            <p:nvPr/>
          </p:nvSpPr>
          <p:spPr bwMode="auto">
            <a:xfrm rot="16200000">
              <a:off x="1294" y="927"/>
              <a:ext cx="2125" cy="2124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7" name="_s2056"/>
            <p:cNvSpPr>
              <a:spLocks noChangeArrowheads="1"/>
            </p:cNvSpPr>
            <p:nvPr/>
          </p:nvSpPr>
          <p:spPr bwMode="auto">
            <a:xfrm>
              <a:off x="3422" y="622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RAZREDNIK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PRAĆENJE</a:t>
              </a: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3423" y="255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RAZGOVOR S UČENIKOM</a:t>
              </a: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1492" y="2554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RAZGOVOR 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RODITELJEM</a:t>
              </a: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1491" y="623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PROMJENA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PREMA ŽELJENOM ILI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OČEKIVANOM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056142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1114</Words>
  <Application>Microsoft Office PowerPoint</Application>
  <PresentationFormat>Prikaz na zaslonu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18</vt:i4>
      </vt:variant>
    </vt:vector>
  </HeadingPairs>
  <TitlesOfParts>
    <vt:vector size="37" baseType="lpstr">
      <vt:lpstr>Arial</vt:lpstr>
      <vt:lpstr>Book Antiqua</vt:lpstr>
      <vt:lpstr>Broadway</vt:lpstr>
      <vt:lpstr>Brush Script MT</vt:lpstr>
      <vt:lpstr>Calibri</vt:lpstr>
      <vt:lpstr>Calisto MT</vt:lpstr>
      <vt:lpstr>Comic Sans MS</vt:lpstr>
      <vt:lpstr>Constantia</vt:lpstr>
      <vt:lpstr>Franklin Gothic Book</vt:lpstr>
      <vt:lpstr>Perpetua</vt:lpstr>
      <vt:lpstr>Rage Italic</vt:lpstr>
      <vt:lpstr>Times New Roman</vt:lpstr>
      <vt:lpstr>Wingdings</vt:lpstr>
      <vt:lpstr>Default Design</vt:lpstr>
      <vt:lpstr>1_Default Design</vt:lpstr>
      <vt:lpstr>3_Default Design</vt:lpstr>
      <vt:lpstr>4_Default Design</vt:lpstr>
      <vt:lpstr>Pribadača</vt:lpstr>
      <vt:lpstr>Axis</vt:lpstr>
      <vt:lpstr>PEDAGOŠKE MJERE</vt:lpstr>
      <vt:lpstr>SVRHA</vt:lpstr>
      <vt:lpstr>OPOMENA</vt:lpstr>
      <vt:lpstr>UKOR</vt:lpstr>
      <vt:lpstr>STROGI UKOR</vt:lpstr>
      <vt:lpstr>STROGI UKOR, PRESELJENJE U DRUGU ŠKOLU</vt:lpstr>
      <vt:lpstr>KORACI PEDAGOŠKE INTERVENCIJE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Primjerenost pedagoške mjere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user</dc:creator>
  <cp:lastModifiedBy>Biljana Manin</cp:lastModifiedBy>
  <cp:revision>6</cp:revision>
  <dcterms:created xsi:type="dcterms:W3CDTF">2016-09-01T11:40:45Z</dcterms:created>
  <dcterms:modified xsi:type="dcterms:W3CDTF">2025-08-27T13:30:43Z</dcterms:modified>
</cp:coreProperties>
</file>