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F04D7EA-812E-46ED-875A-4DFF97D67A61}" type="datetimeFigureOut">
              <a:rPr lang="hr-HR" smtClean="0"/>
              <a:t>27.8.2025.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A4857E9-08E5-406A-84F8-595188475356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27201" y="1794934"/>
            <a:ext cx="5723468" cy="2642178"/>
          </a:xfrm>
        </p:spPr>
        <p:txBody>
          <a:bodyPr>
            <a:noAutofit/>
          </a:bodyPr>
          <a:lstStyle/>
          <a:p>
            <a:br>
              <a:rPr lang="hr-HR" sz="3200" b="1" dirty="0">
                <a:latin typeface="Comic Sans MS" pitchFamily="66" charset="0"/>
              </a:rPr>
            </a:br>
            <a:br>
              <a:rPr lang="hr-HR" sz="3200" b="1" dirty="0">
                <a:latin typeface="Comic Sans MS" pitchFamily="66" charset="0"/>
              </a:rPr>
            </a:br>
            <a:r>
              <a:rPr lang="hr-HR" sz="3200" b="1" dirty="0">
                <a:latin typeface="Comic Sans MS" pitchFamily="66" charset="0"/>
              </a:rPr>
              <a:t>PRAVILNIK O OSNOVNOŠKOLSKOM I SREDNJOŠKOLSKOM ODGOJU I OBRAZOVANJU UČENIKA S TEŠKOĆAMA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hr-HR" sz="3200" dirty="0">
              <a:solidFill>
                <a:prstClr val="black"/>
              </a:solidFill>
              <a:latin typeface="Comic Sans MS" pitchFamily="66" charset="0"/>
              <a:ea typeface="+mj-ea"/>
              <a:cs typeface="+mj-cs"/>
            </a:endParaRPr>
          </a:p>
          <a:p>
            <a:endParaRPr lang="hr-HR" sz="3200" dirty="0">
              <a:solidFill>
                <a:prstClr val="black"/>
              </a:solidFill>
              <a:latin typeface="Comic Sans MS" pitchFamily="66" charset="0"/>
              <a:ea typeface="+mj-ea"/>
              <a:cs typeface="+mj-cs"/>
            </a:endParaRPr>
          </a:p>
          <a:p>
            <a:r>
              <a:rPr lang="hr-HR" sz="3200" dirty="0">
                <a:solidFill>
                  <a:prstClr val="black"/>
                </a:solidFill>
                <a:latin typeface="Comic Sans MS" pitchFamily="66" charset="0"/>
                <a:ea typeface="+mj-ea"/>
                <a:cs typeface="+mj-cs"/>
              </a:rPr>
              <a:t>(NN,br. 24/2015)</a:t>
            </a:r>
            <a:endParaRPr lang="hr-HR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292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latin typeface="Comic Sans MS" pitchFamily="66" charset="0"/>
              </a:rPr>
              <a:t>Primjereni program</a:t>
            </a:r>
            <a:br>
              <a:rPr lang="hr-HR" dirty="0">
                <a:latin typeface="Comic Sans MS" pitchFamily="66" charset="0"/>
              </a:rPr>
            </a:br>
            <a:r>
              <a:rPr lang="hr-HR" dirty="0">
                <a:latin typeface="Comic Sans MS" pitchFamily="66" charset="0"/>
              </a:rPr>
              <a:t>čl.5. 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Clr>
                <a:srgbClr val="AA2B1E"/>
              </a:buClr>
            </a:pPr>
            <a:r>
              <a:rPr lang="hr-HR" dirty="0">
                <a:solidFill>
                  <a:prstClr val="black"/>
                </a:solidFill>
                <a:latin typeface="Comic Sans MS" pitchFamily="66" charset="0"/>
              </a:rPr>
              <a:t>Stručno povjerenstvo osnovne škole zaduženo za utvrđivanje psihofizičkog stanja djeteta kada procjene da postoji potreba predlažu utvrđivanje primjerenog programa obrazovanja</a:t>
            </a:r>
          </a:p>
          <a:p>
            <a:pPr lvl="0">
              <a:buClr>
                <a:srgbClr val="AA2B1E"/>
              </a:buClr>
            </a:pPr>
            <a:endParaRPr lang="hr-HR" dirty="0">
              <a:solidFill>
                <a:prstClr val="black"/>
              </a:solidFill>
            </a:endParaRP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lvl="0">
              <a:buClr>
                <a:srgbClr val="AA2B1E"/>
              </a:buClr>
            </a:pPr>
            <a:r>
              <a:rPr lang="hr-HR" dirty="0">
                <a:solidFill>
                  <a:prstClr val="black"/>
                </a:solidFill>
                <a:latin typeface="Comic Sans MS" pitchFamily="66" charset="0"/>
              </a:rPr>
              <a:t>Utvrđuje Stručno povjerenstvo Ureda</a:t>
            </a:r>
          </a:p>
          <a:p>
            <a:pPr lvl="0">
              <a:buClr>
                <a:srgbClr val="AA2B1E"/>
              </a:buClr>
            </a:pPr>
            <a:r>
              <a:rPr lang="hr-HR" dirty="0">
                <a:solidFill>
                  <a:prstClr val="black"/>
                </a:solidFill>
                <a:latin typeface="Comic Sans MS" pitchFamily="66" charset="0"/>
              </a:rPr>
              <a:t>Na prijedlog Stručnog povjerenstva Ureda donosi Rješenje s obrazloženjem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9746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latin typeface="Comic Sans MS" pitchFamily="66" charset="0"/>
              </a:rPr>
              <a:t>Pri utvrđivanju primjerenog programa</a:t>
            </a:r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Clr>
                <a:srgbClr val="AA2B1E"/>
              </a:buClr>
            </a:pPr>
            <a:r>
              <a:rPr lang="hr-HR" dirty="0">
                <a:latin typeface="Comic Sans MS" pitchFamily="66" charset="0"/>
              </a:rPr>
              <a:t>Uzima se u obzir na</a:t>
            </a:r>
            <a:r>
              <a:rPr lang="hr-HR" dirty="0">
                <a:solidFill>
                  <a:prstClr val="black"/>
                </a:solidFill>
                <a:latin typeface="Comic Sans MS" pitchFamily="66" charset="0"/>
              </a:rPr>
              <a:t>laz i mišljenje iz drugih postupaka utvrđivanja teškoća i razina potrebne potpore te sva medicinska, psihološka, edukacijsko-rehabilitacijska i druga dokumentacija koju roditelj/skrbnik podnese.</a:t>
            </a:r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hr-HR" dirty="0">
                <a:latin typeface="Comic Sans MS" pitchFamily="66" charset="0"/>
              </a:rPr>
              <a:t>U izreci Rješenja moraju biti navedeni:</a:t>
            </a:r>
          </a:p>
          <a:p>
            <a:pPr lvl="1"/>
            <a:r>
              <a:rPr lang="hr-HR" dirty="0">
                <a:latin typeface="Comic Sans MS" pitchFamily="66" charset="0"/>
              </a:rPr>
              <a:t>potrebni dodatni odgojno-obrazovni programi</a:t>
            </a:r>
          </a:p>
          <a:p>
            <a:pPr lvl="1"/>
            <a:r>
              <a:rPr lang="hr-HR" dirty="0">
                <a:latin typeface="Comic Sans MS" pitchFamily="66" charset="0"/>
              </a:rPr>
              <a:t>Naznaka pojedinih nastavnih predmeta ili se odnosi na cjelokupan nastavni plan i program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43869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>
                <a:latin typeface="Comic Sans MS" pitchFamily="66" charset="0"/>
              </a:rPr>
              <a:t>REDOVNI PROGRAM UZ INDIVIDUALIZIRANE POSTUPKE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>
                <a:latin typeface="Comic Sans MS" pitchFamily="66" charset="0"/>
              </a:rPr>
              <a:t>Određuje se učenicima koji s obzirom na vrstu teškoće mogu svladavati redovni nastavni plan i program </a:t>
            </a:r>
            <a:r>
              <a:rPr lang="hr-HR" b="1" dirty="0">
                <a:latin typeface="Comic Sans MS" pitchFamily="66" charset="0"/>
              </a:rPr>
              <a:t>bez sadržajnih ograničenja</a:t>
            </a:r>
          </a:p>
          <a:p>
            <a:pPr marL="0" indent="0">
              <a:buNone/>
            </a:pPr>
            <a:endParaRPr lang="hr-HR" b="1" dirty="0">
              <a:latin typeface="Comic Sans MS" pitchFamily="66" charset="0"/>
            </a:endParaRPr>
          </a:p>
          <a:p>
            <a:r>
              <a:rPr lang="hr-HR" dirty="0">
                <a:latin typeface="Comic Sans MS" pitchFamily="66" charset="0"/>
              </a:rPr>
              <a:t>Omogućava različite oblike potpore, prema potrebama učenika, i to s obzirom na: vrijeme rada;provjeravanje vještina, znanja i sposobnosti učenika; praćenje i vrednovanje postignuća </a:t>
            </a:r>
            <a:r>
              <a:rPr lang="hr-HR" dirty="0">
                <a:solidFill>
                  <a:prstClr val="black"/>
                </a:solidFill>
                <a:latin typeface="Comic Sans MS" pitchFamily="66" charset="0"/>
              </a:rPr>
              <a:t>učenika</a:t>
            </a:r>
            <a:r>
              <a:rPr lang="hr-HR" dirty="0">
                <a:latin typeface="Comic Sans MS" pitchFamily="66" charset="0"/>
              </a:rPr>
              <a:t>; aktivnost učenika; tehnološka, didaktička i/ili rehabilitacijska sredstva za rad i primjerene prostorne uvjete</a:t>
            </a:r>
          </a:p>
          <a:p>
            <a:pPr marL="0" indent="0">
              <a:buNone/>
            </a:pPr>
            <a:endParaRPr lang="hr-HR" dirty="0">
              <a:latin typeface="Comic Sans MS" pitchFamily="66" charset="0"/>
            </a:endParaRPr>
          </a:p>
          <a:p>
            <a:r>
              <a:rPr lang="hr-HR" b="1" dirty="0">
                <a:latin typeface="Comic Sans MS" pitchFamily="66" charset="0"/>
              </a:rPr>
              <a:t>Treba biti razrađen kao pisani dokument, a izrađuju ga učitelji u suradnji s stručnim suradnicima škole te su ga dužni dati na uvid roditelju/skrbniku učenika tijekom prve polovice polugodišta</a:t>
            </a:r>
          </a:p>
        </p:txBody>
      </p:sp>
    </p:spTree>
    <p:extLst>
      <p:ext uri="{BB962C8B-B14F-4D97-AF65-F5344CB8AC3E}">
        <p14:creationId xmlns:p14="http://schemas.microsoft.com/office/powerpoint/2010/main" val="3017739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dirty="0">
                <a:latin typeface="Comic Sans MS" pitchFamily="66" charset="0"/>
              </a:rPr>
              <a:t>REDOVITI PROGRAM UZ PRILAGODBU SADRŽAJA I INDIVIDUALIZIRANE POSTUPKE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Clr>
                <a:srgbClr val="AA2B1E"/>
              </a:buClr>
            </a:pPr>
            <a:r>
              <a:rPr lang="hr-HR" sz="1600" dirty="0">
                <a:solidFill>
                  <a:prstClr val="black"/>
                </a:solidFill>
                <a:latin typeface="Comic Sans MS" pitchFamily="66" charset="0"/>
              </a:rPr>
              <a:t>Određuje se učenicima koji s obzirom na vrstu teškoće </a:t>
            </a:r>
            <a:r>
              <a:rPr lang="hr-HR" sz="1600" b="1" dirty="0">
                <a:solidFill>
                  <a:prstClr val="black"/>
                </a:solidFill>
                <a:latin typeface="Comic Sans MS" pitchFamily="66" charset="0"/>
              </a:rPr>
              <a:t>NE mogu </a:t>
            </a:r>
            <a:r>
              <a:rPr lang="hr-HR" sz="1600" dirty="0">
                <a:solidFill>
                  <a:prstClr val="black"/>
                </a:solidFill>
                <a:latin typeface="Comic Sans MS" pitchFamily="66" charset="0"/>
              </a:rPr>
              <a:t>svladavati redovni nastavni plan i program </a:t>
            </a:r>
            <a:r>
              <a:rPr lang="hr-HR" sz="1600" b="1" dirty="0">
                <a:solidFill>
                  <a:prstClr val="black"/>
                </a:solidFill>
                <a:latin typeface="Comic Sans MS" pitchFamily="66" charset="0"/>
              </a:rPr>
              <a:t>bez sadržajnih ograničenja </a:t>
            </a:r>
          </a:p>
          <a:p>
            <a:pPr lvl="0">
              <a:buClr>
                <a:srgbClr val="AA2B1E"/>
              </a:buClr>
            </a:pPr>
            <a:r>
              <a:rPr lang="hr-HR" sz="1600" b="1" dirty="0">
                <a:solidFill>
                  <a:prstClr val="black"/>
                </a:solidFill>
                <a:latin typeface="Comic Sans MS" pitchFamily="66" charset="0"/>
              </a:rPr>
              <a:t>SADRŽAJNA PRILAGODBA podrazumijeva individualiziranu prilagodbu nastavnih sadržaja, a zahtijeva SMANJENJE OPSEGA nastavnih sadržaja.</a:t>
            </a:r>
          </a:p>
          <a:p>
            <a:r>
              <a:rPr lang="hr-HR" sz="1600" dirty="0">
                <a:latin typeface="Comic Sans MS" pitchFamily="66" charset="0"/>
              </a:rPr>
              <a:t>Opseg nastavnih sadržaja može se umanjiti do najniže razine usvojenosti obrazovnih </a:t>
            </a:r>
            <a:r>
              <a:rPr lang="hr-HR" sz="1600" b="1" dirty="0">
                <a:latin typeface="Comic Sans MS" pitchFamily="66" charset="0"/>
              </a:rPr>
              <a:t>postignuća propisanih nastavnim planom i programom za razred u koji je učenik uključen</a:t>
            </a:r>
            <a:r>
              <a:rPr lang="hr-HR" sz="1600" dirty="0">
                <a:latin typeface="Comic Sans MS" pitchFamily="66" charset="0"/>
              </a:rPr>
              <a:t>, a iznad razine posebnog programa</a:t>
            </a:r>
          </a:p>
          <a:p>
            <a:pPr lvl="0">
              <a:buClr>
                <a:srgbClr val="AA2B1E"/>
              </a:buClr>
            </a:pPr>
            <a:r>
              <a:rPr lang="hr-HR" sz="1600" b="1" dirty="0">
                <a:solidFill>
                  <a:prstClr val="black"/>
                </a:solidFill>
                <a:latin typeface="Comic Sans MS" pitchFamily="66" charset="0"/>
              </a:rPr>
              <a:t>Treba biti izrađen kao pisani dokument, a izrađuju ga učitelji za svaki pojedini nastavni predmet u suradnji s stručnim suradnicima škole te su ga dužni dati na uvid roditelju/skrbniku učenika tijekom prve polovice polugodišta</a:t>
            </a:r>
          </a:p>
          <a:p>
            <a:endParaRPr lang="hr-H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527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latin typeface="Comic Sans MS" pitchFamily="66" charset="0"/>
              </a:rPr>
              <a:t>PEDAGOŠKO-DIDAKTIČKA PRILAGODBA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latin typeface="Comic Sans MS" pitchFamily="66" charset="0"/>
              </a:rPr>
              <a:t>Podrazumijeva: </a:t>
            </a:r>
          </a:p>
          <a:p>
            <a:pPr lvl="1">
              <a:buClr>
                <a:srgbClr val="AA2B1E"/>
              </a:buClr>
            </a:pPr>
            <a:r>
              <a:rPr lang="hr-HR" dirty="0">
                <a:latin typeface="Comic Sans MS" pitchFamily="66" charset="0"/>
              </a:rPr>
              <a:t>Prilagođenu </a:t>
            </a:r>
            <a:r>
              <a:rPr lang="hr-HR" dirty="0">
                <a:solidFill>
                  <a:prstClr val="black"/>
                </a:solidFill>
                <a:latin typeface="Comic Sans MS" pitchFamily="66" charset="0"/>
              </a:rPr>
              <a:t>informatičku opremu</a:t>
            </a:r>
          </a:p>
          <a:p>
            <a:pPr lvl="1">
              <a:buClr>
                <a:srgbClr val="AA2B1E"/>
              </a:buClr>
            </a:pPr>
            <a:r>
              <a:rPr lang="hr-HR" dirty="0">
                <a:solidFill>
                  <a:prstClr val="black"/>
                </a:solidFill>
                <a:latin typeface="Comic Sans MS" pitchFamily="66" charset="0"/>
              </a:rPr>
              <a:t>Specifična didaktička sredstva i pomagala</a:t>
            </a:r>
          </a:p>
          <a:p>
            <a:pPr lvl="1">
              <a:buClr>
                <a:srgbClr val="AA2B1E"/>
              </a:buClr>
            </a:pPr>
            <a:r>
              <a:rPr lang="hr-HR" dirty="0">
                <a:solidFill>
                  <a:prstClr val="black"/>
                </a:solidFill>
                <a:latin typeface="Comic Sans MS" pitchFamily="66" charset="0"/>
              </a:rPr>
              <a:t>Udžbenike prilagođene posebnim odgojno-obrazovnim potrebama učenika</a:t>
            </a:r>
          </a:p>
          <a:p>
            <a:pPr lvl="1">
              <a:buClr>
                <a:srgbClr val="AA2B1E"/>
              </a:buClr>
            </a:pPr>
            <a:r>
              <a:rPr lang="hr-HR" dirty="0">
                <a:solidFill>
                  <a:prstClr val="black"/>
                </a:solidFill>
                <a:latin typeface="Comic Sans MS" pitchFamily="66" charset="0"/>
              </a:rPr>
              <a:t>Elektroakustičku opremu</a:t>
            </a:r>
          </a:p>
          <a:p>
            <a:pPr lvl="1">
              <a:buClr>
                <a:srgbClr val="AA2B1E"/>
              </a:buClr>
            </a:pPr>
            <a:r>
              <a:rPr lang="hr-HR" dirty="0">
                <a:solidFill>
                  <a:prstClr val="black"/>
                </a:solidFill>
                <a:latin typeface="Comic Sans MS" pitchFamily="66" charset="0"/>
              </a:rPr>
              <a:t>Prilagođene oblike komunikacije </a:t>
            </a:r>
          </a:p>
          <a:p>
            <a:pPr lvl="1">
              <a:buClr>
                <a:srgbClr val="AA2B1E"/>
              </a:buClr>
            </a:pPr>
            <a:endParaRPr lang="hr-HR" dirty="0">
              <a:solidFill>
                <a:prstClr val="black"/>
              </a:solidFill>
              <a:latin typeface="Comic Sans MS" pitchFamily="66" charset="0"/>
            </a:endParaRP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51681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latin typeface="Comic Sans MS" pitchFamily="66" charset="0"/>
              </a:rPr>
              <a:t>PRIVREMENI OBLICI ODGOJA I OBRAZOVANJA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>
              <a:latin typeface="Comic Sans MS" pitchFamily="66" charset="0"/>
            </a:endParaRPr>
          </a:p>
          <a:p>
            <a:r>
              <a:rPr lang="hr-HR" b="1" dirty="0">
                <a:latin typeface="Comic Sans MS" pitchFamily="66" charset="0"/>
              </a:rPr>
              <a:t>Nastava u kući</a:t>
            </a:r>
          </a:p>
          <a:p>
            <a:r>
              <a:rPr lang="hr-HR" b="1" dirty="0">
                <a:latin typeface="Comic Sans MS" pitchFamily="66" charset="0"/>
              </a:rPr>
              <a:t>Nastava u zdravstvenoj ustanovi</a:t>
            </a:r>
          </a:p>
          <a:p>
            <a:r>
              <a:rPr lang="hr-HR" dirty="0">
                <a:latin typeface="Comic Sans MS" pitchFamily="66" charset="0"/>
              </a:rPr>
              <a:t>Nastava na daljinu</a:t>
            </a:r>
          </a:p>
        </p:txBody>
      </p:sp>
    </p:spTree>
    <p:extLst>
      <p:ext uri="{BB962C8B-B14F-4D97-AF65-F5344CB8AC3E}">
        <p14:creationId xmlns:p14="http://schemas.microsoft.com/office/powerpoint/2010/main" val="3443311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latin typeface="Comic Sans MS" pitchFamily="66" charset="0"/>
              </a:rPr>
              <a:t>PROFESIONALNA </a:t>
            </a:r>
            <a:r>
              <a:rPr lang="hr-HR" sz="3600" dirty="0">
                <a:solidFill>
                  <a:prstClr val="black"/>
                </a:solidFill>
                <a:latin typeface="Comic Sans MS" pitchFamily="66" charset="0"/>
              </a:rPr>
              <a:t>POTPORA</a:t>
            </a:r>
            <a:endParaRPr lang="hr-HR" sz="3600" dirty="0">
              <a:latin typeface="Comic Sans MS" pitchFamily="66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1600" b="1" dirty="0">
                <a:latin typeface="Comic Sans MS" pitchFamily="66" charset="0"/>
              </a:rPr>
              <a:t>Učitelji osposobljeni i educirani za rad s učenicima s teškoćama u razvoju</a:t>
            </a:r>
          </a:p>
          <a:p>
            <a:r>
              <a:rPr lang="hr-HR" sz="1600" dirty="0">
                <a:latin typeface="Comic Sans MS" pitchFamily="66" charset="0"/>
              </a:rPr>
              <a:t>Stručnjaci edukacijsko-rehabilitacijskoga profila</a:t>
            </a:r>
          </a:p>
          <a:p>
            <a:r>
              <a:rPr lang="hr-HR" sz="1600" b="1" dirty="0">
                <a:latin typeface="Comic Sans MS" pitchFamily="66" charset="0"/>
              </a:rPr>
              <a:t>Stručni suradnici škole</a:t>
            </a:r>
          </a:p>
          <a:p>
            <a:r>
              <a:rPr lang="hr-HR" sz="1600" b="1" dirty="0">
                <a:latin typeface="Comic Sans MS" pitchFamily="66" charset="0"/>
              </a:rPr>
              <a:t>Nadležni školski liječnik</a:t>
            </a:r>
          </a:p>
          <a:p>
            <a:r>
              <a:rPr lang="hr-HR" sz="1600" b="1" dirty="0">
                <a:latin typeface="Comic Sans MS" pitchFamily="66" charset="0"/>
              </a:rPr>
              <a:t>Stručnjaci zavoda za zapošljavanje i drugi stručnjaci iz ustanova socijalne skrbi, zdravstvenih i drugih specijaliziranih ustanova</a:t>
            </a:r>
          </a:p>
          <a:p>
            <a:r>
              <a:rPr lang="hr-HR" sz="1600" dirty="0">
                <a:latin typeface="Comic Sans MS" pitchFamily="66" charset="0"/>
              </a:rPr>
              <a:t>Savjetnici agencija </a:t>
            </a:r>
          </a:p>
          <a:p>
            <a:r>
              <a:rPr lang="hr-HR" sz="1600" dirty="0">
                <a:latin typeface="Comic Sans MS" pitchFamily="66" charset="0"/>
              </a:rPr>
              <a:t>Stručni timovi</a:t>
            </a:r>
          </a:p>
          <a:p>
            <a:r>
              <a:rPr lang="hr-HR" sz="1600" dirty="0">
                <a:latin typeface="Comic Sans MS" pitchFamily="66" charset="0"/>
              </a:rPr>
              <a:t>Centri potpore</a:t>
            </a:r>
          </a:p>
          <a:p>
            <a:r>
              <a:rPr lang="hr-HR" sz="1600" b="1" dirty="0">
                <a:latin typeface="Comic Sans MS" pitchFamily="66" charset="0"/>
              </a:rPr>
              <a:t>Pomoćnici u nastavi ili stručnjaci komunikacijski posrednici</a:t>
            </a:r>
          </a:p>
          <a:p>
            <a:r>
              <a:rPr lang="hr-HR" sz="1600" b="1" dirty="0">
                <a:latin typeface="Comic Sans MS" pitchFamily="66" charset="0"/>
              </a:rPr>
              <a:t>Stručnjaci civilnog sektora uz odobrenje nadležnog Ministarstva</a:t>
            </a:r>
          </a:p>
        </p:txBody>
      </p:sp>
    </p:spTree>
    <p:extLst>
      <p:ext uri="{BB962C8B-B14F-4D97-AF65-F5344CB8AC3E}">
        <p14:creationId xmlns:p14="http://schemas.microsoft.com/office/powerpoint/2010/main" val="54625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196752"/>
            <a:ext cx="6965245" cy="1224136"/>
          </a:xfrm>
        </p:spPr>
        <p:txBody>
          <a:bodyPr>
            <a:normAutofit fontScale="90000"/>
          </a:bodyPr>
          <a:lstStyle/>
          <a:p>
            <a:r>
              <a:rPr lang="hr-HR" dirty="0">
                <a:latin typeface="Comic Sans MS" pitchFamily="66" charset="0"/>
              </a:rPr>
              <a:t>Hvala na dosadašnjoj suradnji, a nadam se i daljnjoj suradnji!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681" y="3006725"/>
            <a:ext cx="2286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924944"/>
            <a:ext cx="30480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1322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omic Sans MS" pitchFamily="66" charset="0"/>
              </a:rPr>
              <a:t>OPĆE ODREDBE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latin typeface="Comic Sans MS" pitchFamily="66" charset="0"/>
              </a:rPr>
              <a:t>Primjereni programi i oblici odgoja i obrazovanja učenika s teškoćama u razvoju ostvaruje se uz:</a:t>
            </a:r>
          </a:p>
          <a:p>
            <a:pPr lvl="1">
              <a:buFont typeface="Wingdings" pitchFamily="2" charset="2"/>
              <a:buChar char="ü"/>
            </a:pPr>
            <a:r>
              <a:rPr lang="hr-HR" dirty="0">
                <a:latin typeface="Comic Sans MS" pitchFamily="66" charset="0"/>
              </a:rPr>
              <a:t>Programsku potporu</a:t>
            </a:r>
          </a:p>
          <a:p>
            <a:pPr lvl="1">
              <a:buFont typeface="Wingdings" pitchFamily="2" charset="2"/>
              <a:buChar char="ü"/>
            </a:pPr>
            <a:r>
              <a:rPr lang="hr-HR" dirty="0">
                <a:latin typeface="Comic Sans MS" pitchFamily="66" charset="0"/>
              </a:rPr>
              <a:t>Profesionalnu potporu</a:t>
            </a:r>
          </a:p>
          <a:p>
            <a:pPr lvl="1">
              <a:buFont typeface="Wingdings" pitchFamily="2" charset="2"/>
              <a:buChar char="ü"/>
            </a:pPr>
            <a:r>
              <a:rPr lang="hr-HR" dirty="0">
                <a:latin typeface="Comic Sans MS" pitchFamily="66" charset="0"/>
              </a:rPr>
              <a:t>Pedagoško-didaktičku prilagodbu</a:t>
            </a:r>
          </a:p>
        </p:txBody>
      </p:sp>
    </p:spTree>
    <p:extLst>
      <p:ext uri="{BB962C8B-B14F-4D97-AF65-F5344CB8AC3E}">
        <p14:creationId xmlns:p14="http://schemas.microsoft.com/office/powerpoint/2010/main" val="1319299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omic Sans MS" pitchFamily="66" charset="0"/>
              </a:rPr>
              <a:t>UČENIK S TEŠKOĆAMA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>
                <a:latin typeface="Comic Sans MS" pitchFamily="66" charset="0"/>
              </a:rPr>
              <a:t>Učenik čije sposobnosti u međudjelovanju s čimbenicima iz okoline ograničavaju njegovo puno, učinkovito i ravnopravno sudjelovanje u odgojno-obrazovnom procesu s ostalim učenicima, a proizlaze iz:</a:t>
            </a:r>
          </a:p>
          <a:p>
            <a:pPr lvl="1"/>
            <a:r>
              <a:rPr lang="hr-HR" sz="2000" dirty="0">
                <a:latin typeface="Comic Sans MS" pitchFamily="66" charset="0"/>
              </a:rPr>
              <a:t>tjelesnih, mentalnih, intelektualnih, osjetilnih oštećenja i poremećaja funkcija</a:t>
            </a:r>
          </a:p>
          <a:p>
            <a:pPr lvl="1"/>
            <a:r>
              <a:rPr lang="hr-HR" sz="2000" dirty="0">
                <a:latin typeface="Comic Sans MS" pitchFamily="66" charset="0"/>
              </a:rPr>
              <a:t>kombinacije više vrsta gore navedenih </a:t>
            </a:r>
            <a:r>
              <a:rPr lang="hr-HR" sz="2000" dirty="0">
                <a:solidFill>
                  <a:prstClr val="black"/>
                </a:solidFill>
                <a:latin typeface="Comic Sans MS" pitchFamily="66" charset="0"/>
              </a:rPr>
              <a:t>oštećenja i poremećaja </a:t>
            </a:r>
            <a:endParaRPr lang="hr-HR" sz="2000" dirty="0">
              <a:latin typeface="Comic Sans MS" pitchFamily="66" charset="0"/>
            </a:endParaRPr>
          </a:p>
          <a:p>
            <a:pPr>
              <a:buFont typeface="Courier New" pitchFamily="49" charset="0"/>
              <a:buChar char="o"/>
            </a:pPr>
            <a:endParaRPr lang="hr-H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145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dirty="0">
                <a:latin typeface="Comic Sans MS" pitchFamily="66" charset="0"/>
              </a:rPr>
              <a:t>Odgoj i obrazovanje učenika s teškoćama temelji se na načelima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>
                <a:latin typeface="Comic Sans MS" pitchFamily="66" charset="0"/>
              </a:rPr>
              <a:t>Prihvaćanja različitosti učenika, </a:t>
            </a:r>
          </a:p>
          <a:p>
            <a:r>
              <a:rPr lang="hr-HR" dirty="0">
                <a:latin typeface="Comic Sans MS" pitchFamily="66" charset="0"/>
              </a:rPr>
              <a:t>Prihvaćanja različitih osobitosti razvoja učenika</a:t>
            </a:r>
          </a:p>
          <a:p>
            <a:r>
              <a:rPr lang="hr-HR" dirty="0">
                <a:latin typeface="Comic Sans MS" pitchFamily="66" charset="0"/>
              </a:rPr>
              <a:t>Osiguranja uvjeta i potpore za ostvarivanje maksimalnog razvoja potencijala svakog pojedinog učenika</a:t>
            </a:r>
          </a:p>
          <a:p>
            <a:r>
              <a:rPr lang="hr-HR" dirty="0">
                <a:latin typeface="Comic Sans MS" pitchFamily="66" charset="0"/>
              </a:rPr>
              <a:t>Izjednačavanje mogućnosti za postizanje najvećeg mogućeg stupnja obrazovanja</a:t>
            </a:r>
          </a:p>
          <a:p>
            <a:r>
              <a:rPr lang="hr-HR" dirty="0">
                <a:latin typeface="Comic Sans MS" pitchFamily="66" charset="0"/>
              </a:rPr>
              <a:t>Osiguravanje odgoja i obrazovanja učenika što bliže njegovu mjestu stanovanja</a:t>
            </a:r>
          </a:p>
        </p:txBody>
      </p:sp>
    </p:spTree>
    <p:extLst>
      <p:ext uri="{BB962C8B-B14F-4D97-AF65-F5344CB8AC3E}">
        <p14:creationId xmlns:p14="http://schemas.microsoft.com/office/powerpoint/2010/main" val="200185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latin typeface="Comic Sans MS" pitchFamily="66" charset="0"/>
              </a:rPr>
              <a:t>ORIJENTACIJSKA LISTA VRSTA TEŠKOĆA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Comic Sans MS" pitchFamily="66" charset="0"/>
              </a:rPr>
              <a:t>Oštećenja vida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Comic Sans MS" pitchFamily="66" charset="0"/>
              </a:rPr>
              <a:t>Oštećenja sluha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Comic Sans MS" pitchFamily="66" charset="0"/>
              </a:rPr>
              <a:t>Oštećenja jezično-govorne-glasovne komunikacije i specifične teškoće u učenju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Comic Sans MS" pitchFamily="66" charset="0"/>
              </a:rPr>
              <a:t>Oštećenja organa i organskih sustava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Comic Sans MS" pitchFamily="66" charset="0"/>
              </a:rPr>
              <a:t>Intelektualne teškoće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Comic Sans MS" pitchFamily="66" charset="0"/>
              </a:rPr>
              <a:t>Poremećaji u ponašanju i oštećenja mentalnog zdravlja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>
                <a:latin typeface="Comic Sans MS" pitchFamily="66" charset="0"/>
              </a:rPr>
              <a:t>Postojanje više vrsta teškoća u psihofizičkom razvoju</a:t>
            </a:r>
          </a:p>
          <a:p>
            <a:pPr marL="457200" indent="-457200">
              <a:buFont typeface="+mj-lt"/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35557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hr-HR" sz="4000" dirty="0"/>
            </a:br>
            <a:r>
              <a:rPr lang="hr-HR" sz="4000" dirty="0">
                <a:latin typeface="Comic Sans MS" pitchFamily="66" charset="0"/>
              </a:rPr>
              <a:t>Svi sudionici odgojno-obrazovnog procesa i pružatelji potpore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>
                <a:latin typeface="Comic Sans MS" pitchFamily="66" charset="0"/>
              </a:rPr>
              <a:t>OBVEZNI SU:</a:t>
            </a:r>
          </a:p>
          <a:p>
            <a:r>
              <a:rPr lang="hr-HR" dirty="0">
                <a:latin typeface="Comic Sans MS" pitchFamily="66" charset="0"/>
              </a:rPr>
              <a:t>U radu i korištenju dobivenih podataka i rezultata poštovati stručne i etičke norme</a:t>
            </a:r>
          </a:p>
          <a:p>
            <a:r>
              <a:rPr lang="hr-HR" dirty="0">
                <a:latin typeface="Comic Sans MS" pitchFamily="66" charset="0"/>
              </a:rPr>
              <a:t>Osigurati tajnost podataka radi zaštite prava i interesa učenika</a:t>
            </a:r>
          </a:p>
        </p:txBody>
      </p:sp>
    </p:spTree>
    <p:extLst>
      <p:ext uri="{BB962C8B-B14F-4D97-AF65-F5344CB8AC3E}">
        <p14:creationId xmlns:p14="http://schemas.microsoft.com/office/powerpoint/2010/main" val="3320246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latin typeface="Comic Sans MS" pitchFamily="66" charset="0"/>
              </a:rPr>
              <a:t>PRIMJERENI PROGRAMI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>
                <a:latin typeface="Comic Sans MS" pitchFamily="66" charset="0"/>
              </a:rPr>
              <a:t>Redoviti program uz individualizirane postupke</a:t>
            </a:r>
          </a:p>
          <a:p>
            <a:r>
              <a:rPr lang="hr-HR" b="1" dirty="0">
                <a:latin typeface="Comic Sans MS" pitchFamily="66" charset="0"/>
              </a:rPr>
              <a:t>Redoviti program uz prilagodbu sadržaja i individualizirane postupke</a:t>
            </a:r>
          </a:p>
          <a:p>
            <a:pPr marL="0" indent="0">
              <a:buNone/>
            </a:pPr>
            <a:endParaRPr lang="hr-HR" b="1" dirty="0">
              <a:latin typeface="Comic Sans MS" pitchFamily="66" charset="0"/>
            </a:endParaRPr>
          </a:p>
          <a:p>
            <a:r>
              <a:rPr lang="hr-HR" dirty="0">
                <a:latin typeface="Comic Sans MS" pitchFamily="66" charset="0"/>
              </a:rPr>
              <a:t>Posebni program uz individualizirane postupke</a:t>
            </a:r>
          </a:p>
          <a:p>
            <a:r>
              <a:rPr lang="hr-HR" dirty="0">
                <a:latin typeface="Comic Sans MS" pitchFamily="66" charset="0"/>
              </a:rPr>
              <a:t>Posebni programi za stjecanje kompetencija u aktivnostima svakodnevnog života i rada uz individualizirane postupke</a:t>
            </a:r>
          </a:p>
        </p:txBody>
      </p:sp>
    </p:spTree>
    <p:extLst>
      <p:ext uri="{BB962C8B-B14F-4D97-AF65-F5344CB8AC3E}">
        <p14:creationId xmlns:p14="http://schemas.microsoft.com/office/powerpoint/2010/main" val="3130321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latin typeface="Comic Sans MS" pitchFamily="66" charset="0"/>
              </a:rPr>
              <a:t>Dodatni odgojno-obrazovni programi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>
              <a:latin typeface="Comic Sans MS" pitchFamily="66" charset="0"/>
            </a:endParaRPr>
          </a:p>
          <a:p>
            <a:r>
              <a:rPr lang="hr-HR" dirty="0">
                <a:latin typeface="Comic Sans MS" pitchFamily="66" charset="0"/>
              </a:rPr>
              <a:t>Program edukacijsko-rehabilitacijskih postupaka</a:t>
            </a:r>
          </a:p>
          <a:p>
            <a:r>
              <a:rPr lang="hr-HR" dirty="0">
                <a:latin typeface="Comic Sans MS" pitchFamily="66" charset="0"/>
              </a:rPr>
              <a:t>Program produženoga stručnog postupka</a:t>
            </a:r>
          </a:p>
          <a:p>
            <a:r>
              <a:rPr lang="hr-HR" dirty="0">
                <a:latin typeface="Comic Sans MS" pitchFamily="66" charset="0"/>
              </a:rPr>
              <a:t>Rehabilitacijski programi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22021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latin typeface="Comic Sans MS" pitchFamily="66" charset="0"/>
              </a:rPr>
              <a:t>Primjereni program odgoja i obrazovanja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latin typeface="Comic Sans MS" pitchFamily="66" charset="0"/>
              </a:rPr>
              <a:t>Ostvaruje se u:</a:t>
            </a:r>
          </a:p>
          <a:p>
            <a:pPr lvl="1">
              <a:buClr>
                <a:srgbClr val="AA2B1E"/>
              </a:buClr>
              <a:buFont typeface="Wingdings" pitchFamily="2" charset="2"/>
              <a:buChar char="ü"/>
            </a:pPr>
            <a:r>
              <a:rPr lang="hr-HR" dirty="0">
                <a:latin typeface="Comic Sans MS" pitchFamily="66" charset="0"/>
              </a:rPr>
              <a:t>Razrednim odjelima</a:t>
            </a:r>
          </a:p>
          <a:p>
            <a:pPr lvl="1">
              <a:buClr>
                <a:srgbClr val="AA2B1E"/>
              </a:buClr>
              <a:buFont typeface="Wingdings" pitchFamily="2" charset="2"/>
              <a:buChar char="ü"/>
            </a:pPr>
            <a:r>
              <a:rPr lang="hr-HR" dirty="0">
                <a:latin typeface="Comic Sans MS" pitchFamily="66" charset="0"/>
              </a:rPr>
              <a:t>Odgojno-obrazovnim skupinama prema dobi učenika i vrsti primjerenog programa</a:t>
            </a:r>
          </a:p>
          <a:p>
            <a:pPr lvl="1">
              <a:buFont typeface="Wingdings" pitchFamily="2" charset="2"/>
              <a:buChar char="Ø"/>
            </a:pPr>
            <a:endParaRPr lang="hr-H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30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ibadača">
  <a:themeElements>
    <a:clrScheme name="Pribadač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ribadač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ibadač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884</TotalTime>
  <Words>704</Words>
  <Application>Microsoft Office PowerPoint</Application>
  <PresentationFormat>Prikaz na zaslonu (4:3)</PresentationFormat>
  <Paragraphs>92</Paragraphs>
  <Slides>17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25" baseType="lpstr">
      <vt:lpstr>Brush Script MT</vt:lpstr>
      <vt:lpstr>Comic Sans MS</vt:lpstr>
      <vt:lpstr>Constantia</vt:lpstr>
      <vt:lpstr>Courier New</vt:lpstr>
      <vt:lpstr>Franklin Gothic Book</vt:lpstr>
      <vt:lpstr>Rage Italic</vt:lpstr>
      <vt:lpstr>Wingdings</vt:lpstr>
      <vt:lpstr>Pribadača</vt:lpstr>
      <vt:lpstr>  PRAVILNIK O OSNOVNOŠKOLSKOM I SREDNJOŠKOLSKOM ODGOJU I OBRAZOVANJU UČENIKA S TEŠKOĆAMA</vt:lpstr>
      <vt:lpstr>OPĆE ODREDBE</vt:lpstr>
      <vt:lpstr>UČENIK S TEŠKOĆAMA</vt:lpstr>
      <vt:lpstr>Odgoj i obrazovanje učenika s teškoćama temelji se na načelima</vt:lpstr>
      <vt:lpstr>ORIJENTACIJSKA LISTA VRSTA TEŠKOĆA</vt:lpstr>
      <vt:lpstr> Svi sudionici odgojno-obrazovnog procesa i pružatelji potpore</vt:lpstr>
      <vt:lpstr>PRIMJERENI PROGRAMI</vt:lpstr>
      <vt:lpstr>Dodatni odgojno-obrazovni programi</vt:lpstr>
      <vt:lpstr>Primjereni program odgoja i obrazovanja</vt:lpstr>
      <vt:lpstr>Primjereni program čl.5. </vt:lpstr>
      <vt:lpstr>Pri utvrđivanju primjerenog programa</vt:lpstr>
      <vt:lpstr>REDOVNI PROGRAM UZ INDIVIDUALIZIRANE POSTUPKE</vt:lpstr>
      <vt:lpstr>REDOVITI PROGRAM UZ PRILAGODBU SADRŽAJA I INDIVIDUALIZIRANE POSTUPKE</vt:lpstr>
      <vt:lpstr>PEDAGOŠKO-DIDAKTIČKA PRILAGODBA</vt:lpstr>
      <vt:lpstr>PRIVREMENI OBLICI ODGOJA I OBRAZOVANJA</vt:lpstr>
      <vt:lpstr>PROFESIONALNA POTPORA</vt:lpstr>
      <vt:lpstr>Hvala na dosadašnjoj suradnji, a nadam se i daljnjoj suradnji!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Pravilnik o osnovnoškolskom i srednjoškolskom odgoju i obrazovanju učenika s teškoćama (NN,br. 24/2015)</dc:title>
  <dc:creator>user</dc:creator>
  <cp:lastModifiedBy>Biljana Manin</cp:lastModifiedBy>
  <cp:revision>25</cp:revision>
  <dcterms:created xsi:type="dcterms:W3CDTF">2015-04-08T08:33:02Z</dcterms:created>
  <dcterms:modified xsi:type="dcterms:W3CDTF">2025-08-27T13:30:22Z</dcterms:modified>
</cp:coreProperties>
</file>