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CE5CDBE-E993-4B8F-A88C-8DD1DBFA53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FB487953-7443-41B8-96C6-68201E356F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7848270-12F9-4BD0-97E4-C190223B2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E28F1-5722-4DAF-94F8-BFDE8EEFC31D}" type="datetimeFigureOut">
              <a:rPr lang="hr-HR" smtClean="0"/>
              <a:t>2.9.2025.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0CD7427-9305-4707-BB4D-21D1AE054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2862E12C-81BD-47D8-80D7-91163B169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E68F9-BC89-4162-BD2B-37F8D65AAC0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71413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038CA7A-BFB9-4BAA-B413-BD91937D2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6DAB110B-45F4-4E13-ABB5-A785E60142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40AB590-3BE3-439D-A14C-661CFD50A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E28F1-5722-4DAF-94F8-BFDE8EEFC31D}" type="datetimeFigureOut">
              <a:rPr lang="hr-HR" smtClean="0"/>
              <a:t>2.9.2025.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D1C4C09-BC80-4B11-B18B-9335C4CBC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99A4E240-4B75-42A9-85EA-E305C722D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E68F9-BC89-4162-BD2B-37F8D65AAC0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01571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7AE4BB3E-32E0-4BCC-A81D-5DD4FD48F4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C2DBF29D-FE5B-4395-9F0F-9A98A0E1E8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33B4991-18D8-4FA5-A144-C3B295997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E28F1-5722-4DAF-94F8-BFDE8EEFC31D}" type="datetimeFigureOut">
              <a:rPr lang="hr-HR" smtClean="0"/>
              <a:t>2.9.2025.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32B9346-8E98-4804-935C-4E118FFCD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D8847AA-E3B8-4589-BACF-8D9336C83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E68F9-BC89-4162-BD2B-37F8D65AAC0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56862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D3A44A9-09D7-40EC-A5D2-6BE2F08AD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4A379B7-1A67-4CB6-8095-A345C1B6FD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F7C0B388-2CA6-464F-9880-FDB2B5EB9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E28F1-5722-4DAF-94F8-BFDE8EEFC31D}" type="datetimeFigureOut">
              <a:rPr lang="hr-HR" smtClean="0"/>
              <a:t>2.9.2025.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A7E6864-F2F8-4A6B-A3F1-ED6D508BC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38868BAE-9116-45D3-AF85-F00E1062B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E68F9-BC89-4162-BD2B-37F8D65AAC0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46623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6D59599-7042-47E1-9674-19DE32074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E1A1B1AD-E8BB-4D01-AC1D-24C34B6D54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57891EFF-7EEA-41C8-BECA-843030CE9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E28F1-5722-4DAF-94F8-BFDE8EEFC31D}" type="datetimeFigureOut">
              <a:rPr lang="hr-HR" smtClean="0"/>
              <a:t>2.9.2025.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512D9893-4CFD-4BC0-8B7C-8C69FA7EF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86FE5A6-2B80-49C2-8199-D026B73BC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E68F9-BC89-4162-BD2B-37F8D65AAC0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58155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07FFFE6-2F04-444E-84CD-949683D1C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71526D2-6A58-4069-B9AA-866C987DA1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8E148CBC-2754-4A65-BF80-27F39AD2A7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12C3C25C-2901-44EC-A1E0-49A30C93A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E28F1-5722-4DAF-94F8-BFDE8EEFC31D}" type="datetimeFigureOut">
              <a:rPr lang="hr-HR" smtClean="0"/>
              <a:t>2.9.2025.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EF6482B2-AC10-4381-B31F-D50D40486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A5369736-7BCA-4B7E-B349-3652629E4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E68F9-BC89-4162-BD2B-37F8D65AAC0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0545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74CE836-B05C-4544-9C55-72E1436368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30B0D5B7-5887-4DB6-A9F0-191601B79E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43645B79-451A-4991-B4DC-2D25D491FE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70490C92-D498-4BF4-A54B-2C9CF96C57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86B1AA43-00C2-4A89-85B8-A3A8876238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F418DF5B-893F-4FCE-9A9B-E51D6F7DE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E28F1-5722-4DAF-94F8-BFDE8EEFC31D}" type="datetimeFigureOut">
              <a:rPr lang="hr-HR" smtClean="0"/>
              <a:t>2.9.2025.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1F53C918-14B6-4F9B-93E7-16DB362D9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3CE5D9E5-0F01-48EF-A2ED-5448C826B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E68F9-BC89-4162-BD2B-37F8D65AAC0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74992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6CC8CBF-5615-4904-A6B1-589BB87A7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0C7A174A-ED0A-4755-8EBB-84DDC881E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E28F1-5722-4DAF-94F8-BFDE8EEFC31D}" type="datetimeFigureOut">
              <a:rPr lang="hr-HR" smtClean="0"/>
              <a:t>2.9.2025.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AB894C1B-2AEB-4B95-908C-9FEC7EF32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DBD01C18-B623-443A-BAA8-3ED808102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E68F9-BC89-4162-BD2B-37F8D65AAC0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05943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4926FD5D-EB46-4EAF-B89D-134699707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E28F1-5722-4DAF-94F8-BFDE8EEFC31D}" type="datetimeFigureOut">
              <a:rPr lang="hr-HR" smtClean="0"/>
              <a:t>2.9.2025.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B075A2B5-28A4-490C-A330-0048859AA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C5158C33-3A80-4D1F-9821-C3D8BE554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E68F9-BC89-4162-BD2B-37F8D65AAC0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43474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F3F98C4-FBB1-4305-BFF9-1D7F3CB9C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FA5A3D1-DEF8-4C36-8128-A21F460240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53FA74B6-23BE-401A-A003-333D118D91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3D378E21-802C-4F9F-B94F-76FA440A7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E28F1-5722-4DAF-94F8-BFDE8EEFC31D}" type="datetimeFigureOut">
              <a:rPr lang="hr-HR" smtClean="0"/>
              <a:t>2.9.2025.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9E3DCA5F-2295-4AEC-A066-3D1E04DEF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D66A7333-6A0A-4A59-80E7-5889F9C24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E68F9-BC89-4162-BD2B-37F8D65AAC0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24404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6ECD00E-B968-49A4-B270-FD7D598AC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1F6743A8-A470-4E8B-AE5B-E4AA8C0B4A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68A1687B-14AA-4E92-8ECD-581C07186C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D259D995-E271-4FB2-86FA-50A7DC82D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E28F1-5722-4DAF-94F8-BFDE8EEFC31D}" type="datetimeFigureOut">
              <a:rPr lang="hr-HR" smtClean="0"/>
              <a:t>2.9.2025.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1AB045B5-3740-4AF4-87BA-048F8C15F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8C32ADAE-12A8-42ED-A885-EA2D9A49D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E68F9-BC89-4162-BD2B-37F8D65AAC0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30579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A8CC6757-CC85-4BDA-85D1-F3664CD2D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11AA75B8-788F-436C-B8F5-940CF501B0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6D77FCEB-09A3-43FC-9966-38D21F55A3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E28F1-5722-4DAF-94F8-BFDE8EEFC31D}" type="datetimeFigureOut">
              <a:rPr lang="hr-HR" smtClean="0"/>
              <a:t>2.9.2025.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C9C6B91-4504-4D98-907C-E198E96D35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72A7FE24-4E43-40A5-A50C-22FF2F2A27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5E68F9-BC89-4162-BD2B-37F8D65AAC0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00267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0D39F84-B5DB-4455-8CA2-E1F12F19C3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/>
              <a:t>Pravila o zaključavanju ulaznih vrata i kontroli ulaza u Osnovnu školu Trnsko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7AACE187-C46C-47AD-BF57-730E6901E5D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Biljana Manin, dipl. pedagog, izvrstan savjetnik</a:t>
            </a:r>
          </a:p>
        </p:txBody>
      </p:sp>
    </p:spTree>
    <p:extLst>
      <p:ext uri="{BB962C8B-B14F-4D97-AF65-F5344CB8AC3E}">
        <p14:creationId xmlns:p14="http://schemas.microsoft.com/office/powerpoint/2010/main" val="3155653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2D3ACC7-BDEA-44E7-A084-D9E2011CC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Opće odredbe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4A2B4F6-14AC-4EFC-A72B-DD0F4EA859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hr-HR" dirty="0"/>
              <a:t>Pravila definirana ovim aktom odnose se na sve osobe za vrijeme boravka u Školi, uključujući učenike, roditelje/skrbnike, djelatnike i vanjske posjetitelje. </a:t>
            </a:r>
          </a:p>
          <a:p>
            <a:pPr marL="514350" indent="-514350">
              <a:buAutoNum type="arabicPeriod"/>
            </a:pPr>
            <a:r>
              <a:rPr lang="hr-HR" dirty="0"/>
              <a:t>2. Ravnatelj je dužan upoznati djelatnike Škole s odredbama ovih pravila. Razrednici su obvezni upoznati učenike i njihove roditelje (skrbnike). </a:t>
            </a:r>
          </a:p>
        </p:txBody>
      </p:sp>
    </p:spTree>
    <p:extLst>
      <p:ext uri="{BB962C8B-B14F-4D97-AF65-F5344CB8AC3E}">
        <p14:creationId xmlns:p14="http://schemas.microsoft.com/office/powerpoint/2010/main" val="4183509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AE9CD7B-4C47-4D1A-B144-DA9ACFFCA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Radno vrijeme i zaključavanje vrata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5850D93-8361-4F9D-B389-FA790E1DD3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AutoNum type="arabicPeriod"/>
            </a:pPr>
            <a:r>
              <a:rPr lang="hr-HR" sz="2400" dirty="0"/>
              <a:t>Sva ulazna vrata Škole zaključavaju se tijekom cijelog radnog vremena, osim u posebnim okolnostima koje odobri ravnatelj. </a:t>
            </a:r>
          </a:p>
          <a:p>
            <a:pPr marL="457200" indent="-457200">
              <a:buAutoNum type="arabicPeriod"/>
            </a:pPr>
            <a:r>
              <a:rPr lang="hr-HR" sz="2400" dirty="0"/>
              <a:t>Škola ima 4 ulaza: glavni ulaz s portom, ulaz u kuhinju, ulaz iz dvorane i ulaz u kotlovnicu. </a:t>
            </a:r>
          </a:p>
          <a:p>
            <a:pPr marL="457200" indent="-457200">
              <a:buAutoNum type="arabicPeriod"/>
            </a:pPr>
            <a:r>
              <a:rPr lang="hr-HR" sz="2400" dirty="0"/>
              <a:t>Radno vrijeme Škole je od 6:00 do 22:00 sata, osim tijekom zimskih, proljetnih i ljetnih praznika učenika, kada ravnatelj određuje posebno radno vrijeme. </a:t>
            </a:r>
          </a:p>
          <a:p>
            <a:pPr marL="457200" indent="-457200">
              <a:buAutoNum type="arabicPeriod"/>
            </a:pPr>
            <a:r>
              <a:rPr lang="hr-HR" sz="2400" dirty="0"/>
              <a:t>Dežurstvo na glavnom ulazu osigurava tehničko osoblje, čija je dužnost nadzirati ulazak svih osoba u Školu i osiguravati red. </a:t>
            </a:r>
          </a:p>
          <a:p>
            <a:pPr marL="457200" indent="-457200">
              <a:buAutoNum type="arabicPeriod"/>
            </a:pPr>
            <a:r>
              <a:rPr lang="hr-HR" sz="2400" dirty="0"/>
              <a:t>Glavna ulazna vrata škole su zaključana elektroničnom bravom. Djelatnici imaju karticu za ulaz, a dežurno osoblje otvara vrata učenicima i svim posjetiteljima.</a:t>
            </a:r>
          </a:p>
          <a:p>
            <a:pPr marL="457200" indent="-457200">
              <a:buAutoNum type="arabicPeriod"/>
            </a:pPr>
            <a:r>
              <a:rPr lang="hr-HR" sz="2400" dirty="0"/>
              <a:t>Sva ulazna vrata su tehnički obrađena prema procjeni rizika i za evakuacijski izlaz. </a:t>
            </a:r>
          </a:p>
        </p:txBody>
      </p:sp>
    </p:spTree>
    <p:extLst>
      <p:ext uri="{BB962C8B-B14F-4D97-AF65-F5344CB8AC3E}">
        <p14:creationId xmlns:p14="http://schemas.microsoft.com/office/powerpoint/2010/main" val="4104251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D6CCE7F-7C69-40D4-AAF3-94FD1591F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Dvorana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67F4377-07A8-4A83-B882-6EBB372CC5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hr-HR" dirty="0"/>
              <a:t>Škola ima izlaz prema dvorani. Izlaz se koristi isključivo za potrebe nastave tjelesne i zdravstvene kulture. </a:t>
            </a:r>
          </a:p>
          <a:p>
            <a:pPr marL="514350" indent="-514350">
              <a:buAutoNum type="arabicPeriod"/>
            </a:pPr>
            <a:r>
              <a:rPr lang="hr-HR" dirty="0"/>
              <a:t>Vrata prema dvorani su stalno zaključana. Ključ se nalazi na porti. Ključ preuzimaju profesori TZK i učitelji razredne nastave. Ključ su obvezni vratiti nakon nastave. Rezervni ključ za slučaj evakuacije nalazi </a:t>
            </a:r>
          </a:p>
        </p:txBody>
      </p:sp>
    </p:spTree>
    <p:extLst>
      <p:ext uri="{BB962C8B-B14F-4D97-AF65-F5344CB8AC3E}">
        <p14:creationId xmlns:p14="http://schemas.microsoft.com/office/powerpoint/2010/main" val="1412796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1380BE5-39D1-474E-B2A9-A46AB03A3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Kontrola ulaska roditelja i posjetitelja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C660B0C-D08A-4009-9487-8D80A3DA40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hr-HR" dirty="0"/>
              <a:t>Ulazak roditelja: o Roditelji mogu ulaziti u Školu samo na Glavni ulaz i uz prethodnu najavu ili na poziv od strane Škole. Svaki ulazak mora biti odobren od strane dežurnog osoblja. o Roditelji koji dolaze na informativne razgovore ili roditeljske sastanke obvezni su poštivati raspored koji objavljuje Škola i upute učitelja i stručne službe škole. </a:t>
            </a:r>
          </a:p>
          <a:p>
            <a:pPr marL="514350" indent="-514350">
              <a:buAutoNum type="arabicPeriod"/>
            </a:pPr>
            <a:r>
              <a:rPr lang="hr-HR" dirty="0"/>
              <a:t>Ulazak vanjskih posjetitelja: o Posjetitelji moraju biti evidentirani i u pratnji tehničkog osoblja upućeni na dogovoreno mjesto </a:t>
            </a:r>
          </a:p>
          <a:p>
            <a:pPr marL="514350" indent="-514350">
              <a:buAutoNum type="arabicPeriod"/>
            </a:pPr>
            <a:r>
              <a:rPr lang="hr-HR" dirty="0"/>
              <a:t>Zabrane i postupanja: o Zabranjeno je nasilno ponašanje, samovoljni ulazak u učionice i druge prostore Škole te ometanje nastave o Prekršaji se prijavljuju policiji. </a:t>
            </a:r>
          </a:p>
        </p:txBody>
      </p:sp>
    </p:spTree>
    <p:extLst>
      <p:ext uri="{BB962C8B-B14F-4D97-AF65-F5344CB8AC3E}">
        <p14:creationId xmlns:p14="http://schemas.microsoft.com/office/powerpoint/2010/main" val="42496812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99F381B-01DB-408C-A2B1-528508A95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Sigurnosne mjere i nadzor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C326B2F-B755-48E4-B070-98916163BF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hr-HR" dirty="0"/>
              <a:t>Svi ulazi u Školu pokriveni su videonadzorom koji tehničko osoblje redovito prati. Videonadzor se koristi u skladu s propisima o zaštiti osobnih podataka. </a:t>
            </a:r>
          </a:p>
          <a:p>
            <a:pPr marL="514350" indent="-514350">
              <a:buAutoNum type="arabicPeriod"/>
            </a:pPr>
            <a:r>
              <a:rPr lang="hr-HR" dirty="0"/>
              <a:t>Dežurni djelatnici odgovorni su za prepoznavanje neuobičajenog ponašanja nepoznatih osoba u prostorijama Škole i o tome obavještavaju ravnatelja. </a:t>
            </a:r>
          </a:p>
          <a:p>
            <a:pPr marL="514350" indent="-514350">
              <a:buAutoNum type="arabicPeriod"/>
            </a:pPr>
            <a:r>
              <a:rPr lang="hr-HR" dirty="0"/>
              <a:t>Dežurno osoblje i nastavno osoblje radi zaštite sigurnosti u iznimnim situacijama može izvršiti sigurnosne preglede.</a:t>
            </a:r>
          </a:p>
        </p:txBody>
      </p:sp>
    </p:spTree>
    <p:extLst>
      <p:ext uri="{BB962C8B-B14F-4D97-AF65-F5344CB8AC3E}">
        <p14:creationId xmlns:p14="http://schemas.microsoft.com/office/powerpoint/2010/main" val="10484558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0AE567C-997E-4162-96E0-3F5A99B15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Postupanje u hitnim slučajevima 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A453594-8A53-4B67-93FC-8EADE40BB5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hr-HR" dirty="0"/>
              <a:t>U slučaju evakuacije zbog požara, potresa ili druge izvanredne situacije, tehničko osoblje otključava vrata radi omogućavanja sigurnog izlaza. </a:t>
            </a:r>
          </a:p>
          <a:p>
            <a:pPr marL="514350" indent="-514350">
              <a:buAutoNum type="arabicPeriod"/>
            </a:pPr>
            <a:r>
              <a:rPr lang="hr-HR" dirty="0"/>
              <a:t>Djelatnici su obvezni osigurati brz i siguran izlazak svih osoba iz prostorija u slučaju opasnosti.</a:t>
            </a:r>
          </a:p>
        </p:txBody>
      </p:sp>
    </p:spTree>
    <p:extLst>
      <p:ext uri="{BB962C8B-B14F-4D97-AF65-F5344CB8AC3E}">
        <p14:creationId xmlns:p14="http://schemas.microsoft.com/office/powerpoint/2010/main" val="20437285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5DDA432-E1F3-470F-8AFD-A2BBCB06A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Odgovornost za provođenje protokola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74936D1-2435-4768-AE50-289B765C22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hr-HR" dirty="0"/>
              <a:t>Dežurni učitelji obvezni su osigurati provođenje pravila sigurnosti i održavanje reda na hodnicima i u zajedničkim prostorijama. </a:t>
            </a:r>
          </a:p>
          <a:p>
            <a:pPr>
              <a:buFontTx/>
              <a:buChar char="-"/>
            </a:pPr>
            <a:r>
              <a:rPr lang="hr-HR" dirty="0"/>
              <a:t>Učenici su obvezni dolaziti na vrijeme na nastavu. Po ulasku u Školu odlažu stvari i mobitele u ormariće. Čekaju pred učionicom za nastavu. </a:t>
            </a:r>
          </a:p>
          <a:p>
            <a:pPr>
              <a:buFontTx/>
              <a:buChar char="-"/>
            </a:pPr>
            <a:r>
              <a:rPr lang="hr-HR" dirty="0"/>
              <a:t>Učenici moraju na vrijeme i prema rasporedu ulaziti u Školu iz dvorane nakon nastave TZK. </a:t>
            </a:r>
          </a:p>
          <a:p>
            <a:pPr>
              <a:buFontTx/>
              <a:buChar char="-"/>
            </a:pPr>
            <a:r>
              <a:rPr lang="hr-HR" dirty="0"/>
              <a:t>Svi su odgovorni poštivati Pravilnik o Kućnom redu osnovne škole Trnsko.</a:t>
            </a:r>
          </a:p>
        </p:txBody>
      </p:sp>
    </p:spTree>
    <p:extLst>
      <p:ext uri="{BB962C8B-B14F-4D97-AF65-F5344CB8AC3E}">
        <p14:creationId xmlns:p14="http://schemas.microsoft.com/office/powerpoint/2010/main" val="37751008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5578519-FA05-49BD-853C-7734C52D4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Suradnja s kontakt policajcem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0DF5E2C-FFCD-4DA3-82AC-BD7037F0B5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Kontakt brojevi policije za hitna postupanja su </a:t>
            </a:r>
            <a:r>
              <a:rPr lang="pl-PL" b="1" dirty="0"/>
              <a:t>01 4570320 ili 192</a:t>
            </a:r>
            <a:r>
              <a:rPr lang="pl-PL" dirty="0"/>
              <a:t>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885494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567</Words>
  <Application>Microsoft Office PowerPoint</Application>
  <PresentationFormat>Široki zaslon</PresentationFormat>
  <Paragraphs>33</Paragraphs>
  <Slides>9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sustava Office</vt:lpstr>
      <vt:lpstr>Pravila o zaključavanju ulaznih vrata i kontroli ulaza u Osnovnu školu Trnsko</vt:lpstr>
      <vt:lpstr>Opće odredbe</vt:lpstr>
      <vt:lpstr>Radno vrijeme i zaključavanje vrata</vt:lpstr>
      <vt:lpstr>Dvorana</vt:lpstr>
      <vt:lpstr>Kontrola ulaska roditelja i posjetitelja</vt:lpstr>
      <vt:lpstr>Sigurnosne mjere i nadzor</vt:lpstr>
      <vt:lpstr>Postupanje u hitnim slučajevima </vt:lpstr>
      <vt:lpstr>Odgovornost za provođenje protokola</vt:lpstr>
      <vt:lpstr>Suradnja s kontakt policajcem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Pravila o zaključavanju ulaznih vrata i kontroli ulaza u Osnovnu školu Trnsko</dc:title>
  <dc:creator>Biljana Manin</dc:creator>
  <cp:lastModifiedBy>Biljana Manin</cp:lastModifiedBy>
  <cp:revision>3</cp:revision>
  <dcterms:created xsi:type="dcterms:W3CDTF">2025-09-02T13:08:05Z</dcterms:created>
  <dcterms:modified xsi:type="dcterms:W3CDTF">2025-09-02T13:21:15Z</dcterms:modified>
</cp:coreProperties>
</file>