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webp" ContentType="image/p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6" r:id="rId11"/>
  </p:sldIdLst>
  <p:sldSz cx="12192000" cy="6858000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8" d="100"/>
          <a:sy n="108" d="100"/>
        </p:scale>
        <p:origin x="678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CB554F9D-1122-4412-9674-AABB66CCEC5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AEFFEE1F-EF5E-4581-BF6E-854D9CF05BE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r-HR"/>
              <a:t>Kliknite da biste uredili stil podnaslova matrice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C1EFC58F-6382-436B-ADA0-769D03CEA6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D137B7-B87D-4557-906E-ED3D445BDA38}" type="datetimeFigureOut">
              <a:rPr lang="hr-HR" smtClean="0"/>
              <a:t>11.11.2025.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DFBC553D-8B0E-4085-B617-AAD5FB0592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414076C2-2FB1-4D3A-A705-15C846F9A2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32DC74-E7D0-44ED-BB87-67F57D80A31A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8035839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393F897D-FD9D-45F4-A909-9F3929BEC9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okomitog teksta 2">
            <a:extLst>
              <a:ext uri="{FF2B5EF4-FFF2-40B4-BE49-F238E27FC236}">
                <a16:creationId xmlns:a16="http://schemas.microsoft.com/office/drawing/2014/main" id="{FEC483C1-D072-4B28-8B7D-3FB2FE12D12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78123441-5CD8-40D4-80A3-FAED7ED7E5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D137B7-B87D-4557-906E-ED3D445BDA38}" type="datetimeFigureOut">
              <a:rPr lang="hr-HR" smtClean="0"/>
              <a:t>11.11.2025.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7B221250-AC5E-499F-878E-87F8B10C05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1343C748-387A-4B5F-BC1E-A1BB4F906C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32DC74-E7D0-44ED-BB87-67F57D80A31A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0723859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>
            <a:extLst>
              <a:ext uri="{FF2B5EF4-FFF2-40B4-BE49-F238E27FC236}">
                <a16:creationId xmlns:a16="http://schemas.microsoft.com/office/drawing/2014/main" id="{AA43294A-D624-471C-A5D2-C6D70BA5686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okomitog teksta 2">
            <a:extLst>
              <a:ext uri="{FF2B5EF4-FFF2-40B4-BE49-F238E27FC236}">
                <a16:creationId xmlns:a16="http://schemas.microsoft.com/office/drawing/2014/main" id="{62DD2775-95D1-4774-8753-EAD7CE5790D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ED0CF67F-D77A-4A9A-80CD-577A285245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D137B7-B87D-4557-906E-ED3D445BDA38}" type="datetimeFigureOut">
              <a:rPr lang="hr-HR" smtClean="0"/>
              <a:t>11.11.2025.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0B7A2022-5A9D-4E27-9570-0CC73A5900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64F108F7-5043-49D9-9567-F0C89B0B18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32DC74-E7D0-44ED-BB87-67F57D80A31A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857396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6A636CB6-065D-4D05-8109-9149239140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94F4C03C-9330-4EA0-BCB9-EAABE1FA03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BFCCD779-C8D6-4995-84CE-8AAE5CCA37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D137B7-B87D-4557-906E-ED3D445BDA38}" type="datetimeFigureOut">
              <a:rPr lang="hr-HR" smtClean="0"/>
              <a:t>11.11.2025.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40686ECC-A161-4FFE-BDB1-B2001E63FA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785816E2-A175-4FA4-BEEA-4A57400AC5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32DC74-E7D0-44ED-BB87-67F57D80A31A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6568616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sekci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9C431BE2-8735-4D23-A086-D3FC8B194F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>
            <a:extLst>
              <a:ext uri="{FF2B5EF4-FFF2-40B4-BE49-F238E27FC236}">
                <a16:creationId xmlns:a16="http://schemas.microsoft.com/office/drawing/2014/main" id="{0E1E4C31-5982-4399-864B-E03BB40175A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C4D6A0C7-AF5C-4833-B560-E08CBE1F54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D137B7-B87D-4557-906E-ED3D445BDA38}" type="datetimeFigureOut">
              <a:rPr lang="hr-HR" smtClean="0"/>
              <a:t>11.11.2025.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6C3D72BE-5E14-4216-A9E4-868EBE01E1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01AA3B2C-ECA5-43AB-B3EA-DAEF0F1E5C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32DC74-E7D0-44ED-BB87-67F57D80A31A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9029048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3CA1A62C-1663-43F5-B73C-A08707CA09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46960CB0-332E-47CE-9955-5E7F3FAA24E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sadržaja 3">
            <a:extLst>
              <a:ext uri="{FF2B5EF4-FFF2-40B4-BE49-F238E27FC236}">
                <a16:creationId xmlns:a16="http://schemas.microsoft.com/office/drawing/2014/main" id="{40E4E628-AFE4-4A4C-8C9D-C75A36C46A6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5" name="Rezervirano mjesto datuma 4">
            <a:extLst>
              <a:ext uri="{FF2B5EF4-FFF2-40B4-BE49-F238E27FC236}">
                <a16:creationId xmlns:a16="http://schemas.microsoft.com/office/drawing/2014/main" id="{9C84D7FB-38B6-4D6C-814B-9EEB85C5AD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D137B7-B87D-4557-906E-ED3D445BDA38}" type="datetimeFigureOut">
              <a:rPr lang="hr-HR" smtClean="0"/>
              <a:t>11.11.2025.</a:t>
            </a:fld>
            <a:endParaRPr lang="hr-HR"/>
          </a:p>
        </p:txBody>
      </p:sp>
      <p:sp>
        <p:nvSpPr>
          <p:cNvPr id="6" name="Rezervirano mjesto podnožja 5">
            <a:extLst>
              <a:ext uri="{FF2B5EF4-FFF2-40B4-BE49-F238E27FC236}">
                <a16:creationId xmlns:a16="http://schemas.microsoft.com/office/drawing/2014/main" id="{526BCFD2-FC92-4C9B-8518-E4029E0548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>
            <a:extLst>
              <a:ext uri="{FF2B5EF4-FFF2-40B4-BE49-F238E27FC236}">
                <a16:creationId xmlns:a16="http://schemas.microsoft.com/office/drawing/2014/main" id="{B9099E0B-E09E-466F-872A-B5DE5B836D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32DC74-E7D0-44ED-BB87-67F57D80A31A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8613172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AD67797B-EF1E-4C2E-A06D-5742C9D13B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>
            <a:extLst>
              <a:ext uri="{FF2B5EF4-FFF2-40B4-BE49-F238E27FC236}">
                <a16:creationId xmlns:a16="http://schemas.microsoft.com/office/drawing/2014/main" id="{CB2FF528-E83F-459E-A653-C2041D01EB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Rezervirano mjesto sadržaja 3">
            <a:extLst>
              <a:ext uri="{FF2B5EF4-FFF2-40B4-BE49-F238E27FC236}">
                <a16:creationId xmlns:a16="http://schemas.microsoft.com/office/drawing/2014/main" id="{E235E2E7-8C97-4521-AA05-10A8B5EA859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5" name="Rezervirano mjesto teksta 4">
            <a:extLst>
              <a:ext uri="{FF2B5EF4-FFF2-40B4-BE49-F238E27FC236}">
                <a16:creationId xmlns:a16="http://schemas.microsoft.com/office/drawing/2014/main" id="{436C940C-A3E3-41A0-8DF8-448C3D0C47F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6" name="Rezervirano mjesto sadržaja 5">
            <a:extLst>
              <a:ext uri="{FF2B5EF4-FFF2-40B4-BE49-F238E27FC236}">
                <a16:creationId xmlns:a16="http://schemas.microsoft.com/office/drawing/2014/main" id="{EF7B5B86-AF5C-4C56-9898-871EE327EF2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7" name="Rezervirano mjesto datuma 6">
            <a:extLst>
              <a:ext uri="{FF2B5EF4-FFF2-40B4-BE49-F238E27FC236}">
                <a16:creationId xmlns:a16="http://schemas.microsoft.com/office/drawing/2014/main" id="{02D6BDEC-6443-47F5-A02E-F79261EC1F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D137B7-B87D-4557-906E-ED3D445BDA38}" type="datetimeFigureOut">
              <a:rPr lang="hr-HR" smtClean="0"/>
              <a:t>11.11.2025.</a:t>
            </a:fld>
            <a:endParaRPr lang="hr-HR"/>
          </a:p>
        </p:txBody>
      </p:sp>
      <p:sp>
        <p:nvSpPr>
          <p:cNvPr id="8" name="Rezervirano mjesto podnožja 7">
            <a:extLst>
              <a:ext uri="{FF2B5EF4-FFF2-40B4-BE49-F238E27FC236}">
                <a16:creationId xmlns:a16="http://schemas.microsoft.com/office/drawing/2014/main" id="{55D1E031-6D0A-4F7E-B1AA-3EC53BA72B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Rezervirano mjesto broja slajda 8">
            <a:extLst>
              <a:ext uri="{FF2B5EF4-FFF2-40B4-BE49-F238E27FC236}">
                <a16:creationId xmlns:a16="http://schemas.microsoft.com/office/drawing/2014/main" id="{876B50CE-3E26-4795-8999-52F69BB780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32DC74-E7D0-44ED-BB87-67F57D80A31A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8275277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56E09E06-78F4-432A-BC70-2E91DCE0A8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datuma 2">
            <a:extLst>
              <a:ext uri="{FF2B5EF4-FFF2-40B4-BE49-F238E27FC236}">
                <a16:creationId xmlns:a16="http://schemas.microsoft.com/office/drawing/2014/main" id="{D5443B93-2852-4FAA-8C4F-C682864D5A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D137B7-B87D-4557-906E-ED3D445BDA38}" type="datetimeFigureOut">
              <a:rPr lang="hr-HR" smtClean="0"/>
              <a:t>11.11.2025.</a:t>
            </a:fld>
            <a:endParaRPr lang="hr-HR"/>
          </a:p>
        </p:txBody>
      </p:sp>
      <p:sp>
        <p:nvSpPr>
          <p:cNvPr id="4" name="Rezervirano mjesto podnožja 3">
            <a:extLst>
              <a:ext uri="{FF2B5EF4-FFF2-40B4-BE49-F238E27FC236}">
                <a16:creationId xmlns:a16="http://schemas.microsoft.com/office/drawing/2014/main" id="{624961F2-1F1A-443B-BFC7-AB0059AB69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Rezervirano mjesto broja slajda 4">
            <a:extLst>
              <a:ext uri="{FF2B5EF4-FFF2-40B4-BE49-F238E27FC236}">
                <a16:creationId xmlns:a16="http://schemas.microsoft.com/office/drawing/2014/main" id="{73A6C2B3-5554-4D7F-B72E-4BDBEA2E55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32DC74-E7D0-44ED-BB87-67F57D80A31A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105258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datuma 1">
            <a:extLst>
              <a:ext uri="{FF2B5EF4-FFF2-40B4-BE49-F238E27FC236}">
                <a16:creationId xmlns:a16="http://schemas.microsoft.com/office/drawing/2014/main" id="{601DB7AC-01BC-417C-B187-0D910EB729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D137B7-B87D-4557-906E-ED3D445BDA38}" type="datetimeFigureOut">
              <a:rPr lang="hr-HR" smtClean="0"/>
              <a:t>11.11.2025.</a:t>
            </a:fld>
            <a:endParaRPr lang="hr-HR"/>
          </a:p>
        </p:txBody>
      </p:sp>
      <p:sp>
        <p:nvSpPr>
          <p:cNvPr id="3" name="Rezervirano mjesto podnožja 2">
            <a:extLst>
              <a:ext uri="{FF2B5EF4-FFF2-40B4-BE49-F238E27FC236}">
                <a16:creationId xmlns:a16="http://schemas.microsoft.com/office/drawing/2014/main" id="{0871DE49-2C67-4E85-A54B-BC95D8D4CF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Rezervirano mjesto broja slajda 3">
            <a:extLst>
              <a:ext uri="{FF2B5EF4-FFF2-40B4-BE49-F238E27FC236}">
                <a16:creationId xmlns:a16="http://schemas.microsoft.com/office/drawing/2014/main" id="{37D1066E-8849-4D42-BE27-3A00256831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32DC74-E7D0-44ED-BB87-67F57D80A31A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3439512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D576D9D8-E947-4BB5-838A-A87D430AAE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84BB90F2-F156-441F-BD61-6605B396E4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teksta 3">
            <a:extLst>
              <a:ext uri="{FF2B5EF4-FFF2-40B4-BE49-F238E27FC236}">
                <a16:creationId xmlns:a16="http://schemas.microsoft.com/office/drawing/2014/main" id="{5E907E05-7E0A-43B0-BF2D-594EF584E3D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Rezervirano mjesto datuma 4">
            <a:extLst>
              <a:ext uri="{FF2B5EF4-FFF2-40B4-BE49-F238E27FC236}">
                <a16:creationId xmlns:a16="http://schemas.microsoft.com/office/drawing/2014/main" id="{D870A27C-5AB0-46A3-A804-4F54C68166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D137B7-B87D-4557-906E-ED3D445BDA38}" type="datetimeFigureOut">
              <a:rPr lang="hr-HR" smtClean="0"/>
              <a:t>11.11.2025.</a:t>
            </a:fld>
            <a:endParaRPr lang="hr-HR"/>
          </a:p>
        </p:txBody>
      </p:sp>
      <p:sp>
        <p:nvSpPr>
          <p:cNvPr id="6" name="Rezervirano mjesto podnožja 5">
            <a:extLst>
              <a:ext uri="{FF2B5EF4-FFF2-40B4-BE49-F238E27FC236}">
                <a16:creationId xmlns:a16="http://schemas.microsoft.com/office/drawing/2014/main" id="{AFDBA728-59C7-4203-B987-864B1A1939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>
            <a:extLst>
              <a:ext uri="{FF2B5EF4-FFF2-40B4-BE49-F238E27FC236}">
                <a16:creationId xmlns:a16="http://schemas.microsoft.com/office/drawing/2014/main" id="{D6824E50-0703-4089-B435-76EBC83007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32DC74-E7D0-44ED-BB87-67F57D80A31A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4435376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07BA6629-F0D6-4610-9F10-FAC1BA982F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like 2">
            <a:extLst>
              <a:ext uri="{FF2B5EF4-FFF2-40B4-BE49-F238E27FC236}">
                <a16:creationId xmlns:a16="http://schemas.microsoft.com/office/drawing/2014/main" id="{BD289E99-48F4-468D-ADF4-CBE2206469D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r-HR"/>
          </a:p>
        </p:txBody>
      </p:sp>
      <p:sp>
        <p:nvSpPr>
          <p:cNvPr id="4" name="Rezervirano mjesto teksta 3">
            <a:extLst>
              <a:ext uri="{FF2B5EF4-FFF2-40B4-BE49-F238E27FC236}">
                <a16:creationId xmlns:a16="http://schemas.microsoft.com/office/drawing/2014/main" id="{998781E8-8D9E-4414-8639-84CF3164AC3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Rezervirano mjesto datuma 4">
            <a:extLst>
              <a:ext uri="{FF2B5EF4-FFF2-40B4-BE49-F238E27FC236}">
                <a16:creationId xmlns:a16="http://schemas.microsoft.com/office/drawing/2014/main" id="{20D2431B-365A-4853-9E52-BF16E92346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D137B7-B87D-4557-906E-ED3D445BDA38}" type="datetimeFigureOut">
              <a:rPr lang="hr-HR" smtClean="0"/>
              <a:t>11.11.2025.</a:t>
            </a:fld>
            <a:endParaRPr lang="hr-HR"/>
          </a:p>
        </p:txBody>
      </p:sp>
      <p:sp>
        <p:nvSpPr>
          <p:cNvPr id="6" name="Rezervirano mjesto podnožja 5">
            <a:extLst>
              <a:ext uri="{FF2B5EF4-FFF2-40B4-BE49-F238E27FC236}">
                <a16:creationId xmlns:a16="http://schemas.microsoft.com/office/drawing/2014/main" id="{58075474-DD30-4975-8BF8-2E445DAB6B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>
            <a:extLst>
              <a:ext uri="{FF2B5EF4-FFF2-40B4-BE49-F238E27FC236}">
                <a16:creationId xmlns:a16="http://schemas.microsoft.com/office/drawing/2014/main" id="{1C8B6E76-D17A-4EF2-8AE5-8C28C66174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32DC74-E7D0-44ED-BB87-67F57D80A31A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7210419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naslova 1">
            <a:extLst>
              <a:ext uri="{FF2B5EF4-FFF2-40B4-BE49-F238E27FC236}">
                <a16:creationId xmlns:a16="http://schemas.microsoft.com/office/drawing/2014/main" id="{5C5F2D61-3B2E-4D99-AD42-4B5EBFAF94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>
            <a:extLst>
              <a:ext uri="{FF2B5EF4-FFF2-40B4-BE49-F238E27FC236}">
                <a16:creationId xmlns:a16="http://schemas.microsoft.com/office/drawing/2014/main" id="{18E0ADCF-C81C-4265-8A94-7805A99F6A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7924D306-B6D8-4742-86D5-B20F7046443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D137B7-B87D-4557-906E-ED3D445BDA38}" type="datetimeFigureOut">
              <a:rPr lang="hr-HR" smtClean="0"/>
              <a:t>11.11.2025.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EF22B04D-8BDC-42A9-AE1C-7CF29D7AE23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7A60E74A-EA98-4042-9B23-162FA0AEE13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32DC74-E7D0-44ED-BB87-67F57D80A31A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1373773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ebp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6A484326-F71B-4912-9FD9-52208D7CA06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96995" y="177553"/>
            <a:ext cx="9144000" cy="4827583"/>
          </a:xfrm>
        </p:spPr>
        <p:txBody>
          <a:bodyPr>
            <a:normAutofit/>
          </a:bodyPr>
          <a:lstStyle/>
          <a:p>
            <a:r>
              <a:rPr lang="hr-HR" b="1" kern="1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KADA SE DOGODI NEPOŽELJNO PONAŠANJE </a:t>
            </a:r>
            <a:br>
              <a:rPr lang="hr-HR" b="1" kern="1800" dirty="0">
                <a:latin typeface="Segoe UI Emoji" panose="020B0502040204020203" pitchFamily="34" charset="0"/>
                <a:ea typeface="Times New Roman" panose="02020603050405020304" pitchFamily="18" charset="0"/>
                <a:cs typeface="Segoe UI Emoji" panose="020B0502040204020203" pitchFamily="34" charset="0"/>
              </a:rPr>
            </a:br>
            <a:r>
              <a:rPr lang="hr-HR" b="1" kern="1800" dirty="0">
                <a:latin typeface="Segoe UI Emoji" panose="020B0502040204020203" pitchFamily="34" charset="0"/>
                <a:ea typeface="Times New Roman" panose="02020603050405020304" pitchFamily="18" charset="0"/>
                <a:cs typeface="Segoe UI Emoji" panose="020B0502040204020203" pitchFamily="34" charset="0"/>
              </a:rPr>
              <a:t>ŠTO TREBAŠ UČINITI?</a:t>
            </a:r>
            <a:br>
              <a:rPr lang="hr-HR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hr-HR" dirty="0"/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541267C8-F624-42D4-94DF-FE415B0B51F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5166804"/>
            <a:ext cx="9144000" cy="692458"/>
          </a:xfrm>
        </p:spPr>
        <p:txBody>
          <a:bodyPr/>
          <a:lstStyle/>
          <a:p>
            <a:r>
              <a:rPr lang="hr-HR" dirty="0"/>
              <a:t>Biljana Manin, dipl. </a:t>
            </a:r>
            <a:r>
              <a:rPr lang="hr-HR" dirty="0" err="1"/>
              <a:t>paed</a:t>
            </a:r>
            <a:r>
              <a:rPr lang="hr-HR" dirty="0"/>
              <a:t>., izvrstan savjetnik</a:t>
            </a:r>
          </a:p>
        </p:txBody>
      </p:sp>
      <p:pic>
        <p:nvPicPr>
          <p:cNvPr id="5" name="Slika 4">
            <a:extLst>
              <a:ext uri="{FF2B5EF4-FFF2-40B4-BE49-F238E27FC236}">
                <a16:creationId xmlns:a16="http://schemas.microsoft.com/office/drawing/2014/main" id="{B742E0B6-5F66-4E7C-BEAC-7537E48A6E6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32379" y="3963897"/>
            <a:ext cx="2525252" cy="24058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21503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3B89BCAE-F032-413A-9007-C4131D8087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366673"/>
          </a:xfrm>
        </p:spPr>
        <p:txBody>
          <a:bodyPr>
            <a:noAutofit/>
          </a:bodyPr>
          <a:lstStyle/>
          <a:p>
            <a:pPr algn="ctr"/>
            <a:r>
              <a:rPr lang="hr-HR" sz="4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Zajedno gradimo razredni odjel i školu u kojoj se </a:t>
            </a:r>
            <a:r>
              <a:rPr lang="hr-HR" sz="4800">
                <a:latin typeface="Times New Roman" panose="02020603050405020304" pitchFamily="18" charset="0"/>
                <a:ea typeface="Times New Roman" panose="02020603050405020304" pitchFamily="18" charset="0"/>
              </a:rPr>
              <a:t>svi osjećamo </a:t>
            </a:r>
            <a:r>
              <a:rPr lang="hr-HR" sz="4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dobro! </a:t>
            </a:r>
            <a:br>
              <a:rPr lang="hr-HR" sz="48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hr-HR" sz="4800" dirty="0">
                <a:latin typeface="Segoe UI Emoji" panose="020B0502040204020203" pitchFamily="34" charset="0"/>
                <a:ea typeface="Times New Roman" panose="02020603050405020304" pitchFamily="18" charset="0"/>
                <a:cs typeface="Segoe UI Emoji" panose="020B0502040204020203" pitchFamily="34" charset="0"/>
              </a:rPr>
              <a:t>💪💖</a:t>
            </a:r>
            <a:endParaRPr lang="hr-HR" sz="4800" dirty="0"/>
          </a:p>
        </p:txBody>
      </p:sp>
    </p:spTree>
    <p:extLst>
      <p:ext uri="{BB962C8B-B14F-4D97-AF65-F5344CB8AC3E}">
        <p14:creationId xmlns:p14="http://schemas.microsoft.com/office/powerpoint/2010/main" val="23701911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ED35E965-305E-4A5C-96D3-E77D5B0E37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2351774"/>
          </a:xfrm>
        </p:spPr>
        <p:txBody>
          <a:bodyPr>
            <a:norm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br>
              <a:rPr lang="hr-HR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hr-HR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1️</a:t>
            </a:r>
            <a:r>
              <a:rPr lang="hr-HR" b="1" dirty="0"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⃣.</a:t>
            </a:r>
            <a:r>
              <a:rPr lang="hr-HR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OSTANI MIRAN </a:t>
            </a:r>
            <a:r>
              <a:rPr lang="hr-HR" b="1" dirty="0">
                <a:latin typeface="Segoe UI Emoji" panose="020B0502040204020203" pitchFamily="34" charset="0"/>
                <a:ea typeface="Times New Roman" panose="02020603050405020304" pitchFamily="18" charset="0"/>
                <a:cs typeface="Segoe UI Emoji" panose="020B0502040204020203" pitchFamily="34" charset="0"/>
              </a:rPr>
              <a:t>😌</a:t>
            </a:r>
            <a:br>
              <a:rPr lang="hr-HR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hr-HR" dirty="0"/>
          </a:p>
        </p:txBody>
      </p:sp>
      <p:sp>
        <p:nvSpPr>
          <p:cNvPr id="4" name="TekstniOkvir 3">
            <a:extLst>
              <a:ext uri="{FF2B5EF4-FFF2-40B4-BE49-F238E27FC236}">
                <a16:creationId xmlns:a16="http://schemas.microsoft.com/office/drawing/2014/main" id="{2190B14A-20BA-43ED-A0E5-D2A71D456E20}"/>
              </a:ext>
            </a:extLst>
          </p:cNvPr>
          <p:cNvSpPr txBox="1"/>
          <p:nvPr/>
        </p:nvSpPr>
        <p:spPr>
          <a:xfrm>
            <a:off x="962488" y="3044375"/>
            <a:ext cx="8299621" cy="8632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hr-HR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Udahni duboko.</a:t>
            </a:r>
            <a:br>
              <a:rPr lang="hr-HR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HR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Ne viči, ne uzvraćaj udarcem ni ružnim riječima.</a:t>
            </a:r>
            <a:endParaRPr lang="hr-HR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253851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6FD1D324-1514-4482-8820-06BE10E474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661383"/>
          </a:xfrm>
        </p:spPr>
        <p:txBody>
          <a:bodyPr/>
          <a:lstStyle/>
          <a:p>
            <a:r>
              <a:rPr lang="hr-HR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2️</a:t>
            </a:r>
            <a:r>
              <a:rPr lang="hr-HR" b="1" dirty="0"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⃣.</a:t>
            </a:r>
            <a:r>
              <a:rPr lang="hr-HR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ODMAKNI SE </a:t>
            </a:r>
            <a:r>
              <a:rPr lang="hr-HR" b="1" dirty="0">
                <a:latin typeface="Segoe UI Emoji" panose="020B0502040204020203" pitchFamily="34" charset="0"/>
                <a:ea typeface="Times New Roman" panose="02020603050405020304" pitchFamily="18" charset="0"/>
                <a:cs typeface="Segoe UI Emoji" panose="020B0502040204020203" pitchFamily="34" charset="0"/>
              </a:rPr>
              <a:t>🚶</a:t>
            </a:r>
            <a:br>
              <a:rPr lang="hr-HR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hr-HR" dirty="0"/>
          </a:p>
        </p:txBody>
      </p:sp>
      <p:sp>
        <p:nvSpPr>
          <p:cNvPr id="4" name="TekstniOkvir 3">
            <a:extLst>
              <a:ext uri="{FF2B5EF4-FFF2-40B4-BE49-F238E27FC236}">
                <a16:creationId xmlns:a16="http://schemas.microsoft.com/office/drawing/2014/main" id="{AF98C632-608E-4449-8618-1E868F4F3B27}"/>
              </a:ext>
            </a:extLst>
          </p:cNvPr>
          <p:cNvSpPr txBox="1"/>
          <p:nvPr/>
        </p:nvSpPr>
        <p:spPr>
          <a:xfrm>
            <a:off x="838200" y="2716899"/>
            <a:ext cx="8299621" cy="8632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hr-HR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Ako možeš, makni se s mjesta gdje se događa problem.</a:t>
            </a:r>
            <a:br>
              <a:rPr lang="hr-HR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HR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Sačuvaj sebe i druge.</a:t>
            </a:r>
            <a:endParaRPr lang="hr-HR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57836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60D2CC87-A949-4A9D-A177-F44DB41848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3️</a:t>
            </a:r>
            <a:r>
              <a:rPr lang="hr-HR" b="1" dirty="0"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⃣.</a:t>
            </a:r>
            <a:r>
              <a:rPr lang="hr-HR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OBAVIJESTI ODRASLU OSOBU </a:t>
            </a:r>
            <a:r>
              <a:rPr lang="hr-HR" b="1" dirty="0">
                <a:latin typeface="Segoe UI Emoji" panose="020B0502040204020203" pitchFamily="34" charset="0"/>
                <a:ea typeface="Times New Roman" panose="02020603050405020304" pitchFamily="18" charset="0"/>
                <a:cs typeface="Segoe UI Emoji" panose="020B0502040204020203" pitchFamily="34" charset="0"/>
              </a:rPr>
              <a:t>🧑</a:t>
            </a:r>
            <a:r>
              <a:rPr lang="hr-HR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‍</a:t>
            </a:r>
            <a:r>
              <a:rPr lang="hr-HR" b="1" dirty="0">
                <a:latin typeface="Segoe UI Emoji" panose="020B0502040204020203" pitchFamily="34" charset="0"/>
                <a:ea typeface="Times New Roman" panose="02020603050405020304" pitchFamily="18" charset="0"/>
                <a:cs typeface="Segoe UI Emoji" panose="020B0502040204020203" pitchFamily="34" charset="0"/>
              </a:rPr>
              <a:t>🏫</a:t>
            </a:r>
            <a:br>
              <a:rPr lang="hr-HR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hr-HR" dirty="0"/>
          </a:p>
        </p:txBody>
      </p:sp>
      <p:sp>
        <p:nvSpPr>
          <p:cNvPr id="4" name="TekstniOkvir 3">
            <a:extLst>
              <a:ext uri="{FF2B5EF4-FFF2-40B4-BE49-F238E27FC236}">
                <a16:creationId xmlns:a16="http://schemas.microsoft.com/office/drawing/2014/main" id="{818FEF03-474E-439E-A4AC-AD14FE2ED6B6}"/>
              </a:ext>
            </a:extLst>
          </p:cNvPr>
          <p:cNvSpPr txBox="1"/>
          <p:nvPr/>
        </p:nvSpPr>
        <p:spPr>
          <a:xfrm>
            <a:off x="838200" y="2568718"/>
            <a:ext cx="8299621" cy="12584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hr-HR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Reci učitelju, razredniku, pedagogu ili bilo kojoj odrasloj osobi u školi što se dogodilo.</a:t>
            </a:r>
            <a:br>
              <a:rPr lang="hr-HR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HR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Ne skrivaj problem!</a:t>
            </a:r>
            <a:endParaRPr lang="hr-HR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906646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42173E85-1531-44F4-99AE-752EDAC066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4️</a:t>
            </a:r>
            <a:r>
              <a:rPr lang="hr-HR" b="1" dirty="0"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⃣.  </a:t>
            </a:r>
            <a:r>
              <a:rPr lang="hr-HR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RECI ISTINU </a:t>
            </a:r>
            <a:r>
              <a:rPr lang="hr-HR" b="1" dirty="0">
                <a:latin typeface="Segoe UI Emoji" panose="020B0502040204020203" pitchFamily="34" charset="0"/>
                <a:ea typeface="Times New Roman" panose="02020603050405020304" pitchFamily="18" charset="0"/>
                <a:cs typeface="Segoe UI Emoji" panose="020B0502040204020203" pitchFamily="34" charset="0"/>
              </a:rPr>
              <a:t>🗣️</a:t>
            </a:r>
            <a:br>
              <a:rPr lang="hr-HR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hr-HR" dirty="0"/>
          </a:p>
        </p:txBody>
      </p:sp>
      <p:sp>
        <p:nvSpPr>
          <p:cNvPr id="4" name="TekstniOkvir 3">
            <a:extLst>
              <a:ext uri="{FF2B5EF4-FFF2-40B4-BE49-F238E27FC236}">
                <a16:creationId xmlns:a16="http://schemas.microsoft.com/office/drawing/2014/main" id="{CB54FA24-44F2-415F-B53C-5531729BBE89}"/>
              </a:ext>
            </a:extLst>
          </p:cNvPr>
          <p:cNvSpPr txBox="1"/>
          <p:nvPr/>
        </p:nvSpPr>
        <p:spPr>
          <a:xfrm>
            <a:off x="838200" y="2717092"/>
            <a:ext cx="8299621" cy="23560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hr-HR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Objasni što se točno dogodilo:</a:t>
            </a:r>
            <a:br>
              <a:rPr lang="hr-HR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HR" sz="2400" dirty="0">
                <a:effectLst/>
                <a:latin typeface="Segoe UI Emoji" panose="020B0502040204020203" pitchFamily="34" charset="0"/>
                <a:ea typeface="Times New Roman" panose="02020603050405020304" pitchFamily="18" charset="0"/>
                <a:cs typeface="Segoe UI Emoji" panose="020B0502040204020203" pitchFamily="34" charset="0"/>
              </a:rPr>
              <a:t>👉</a:t>
            </a:r>
            <a:r>
              <a:rPr lang="hr-HR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tko,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hr-HR" sz="2400" dirty="0">
                <a:effectLst/>
                <a:latin typeface="Segoe UI Emoji" panose="020B0502040204020203" pitchFamily="34" charset="0"/>
                <a:ea typeface="Times New Roman" panose="02020603050405020304" pitchFamily="18" charset="0"/>
                <a:cs typeface="Segoe UI Emoji" panose="020B0502040204020203" pitchFamily="34" charset="0"/>
              </a:rPr>
              <a:t>👉</a:t>
            </a:r>
            <a:r>
              <a:rPr lang="hr-HR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što,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hr-HR" sz="2400" dirty="0">
                <a:effectLst/>
                <a:latin typeface="Segoe UI Emoji" panose="020B0502040204020203" pitchFamily="34" charset="0"/>
                <a:ea typeface="Times New Roman" panose="02020603050405020304" pitchFamily="18" charset="0"/>
                <a:cs typeface="Segoe UI Emoji" panose="020B0502040204020203" pitchFamily="34" charset="0"/>
              </a:rPr>
              <a:t>👉</a:t>
            </a:r>
            <a:r>
              <a:rPr lang="hr-HR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gdje i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hr-HR" sz="2400" dirty="0">
                <a:effectLst/>
                <a:latin typeface="Segoe UI Emoji" panose="020B0502040204020203" pitchFamily="34" charset="0"/>
                <a:ea typeface="Times New Roman" panose="02020603050405020304" pitchFamily="18" charset="0"/>
                <a:cs typeface="Segoe UI Emoji" panose="020B0502040204020203" pitchFamily="34" charset="0"/>
              </a:rPr>
              <a:t>👉</a:t>
            </a:r>
            <a:r>
              <a:rPr lang="hr-HR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kada.</a:t>
            </a:r>
            <a:endParaRPr lang="hr-HR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5" name="Slika 4">
            <a:extLst>
              <a:ext uri="{FF2B5EF4-FFF2-40B4-BE49-F238E27FC236}">
                <a16:creationId xmlns:a16="http://schemas.microsoft.com/office/drawing/2014/main" id="{B07B37FD-F303-4263-9CF7-1FD1286CF92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88041" y="2775399"/>
            <a:ext cx="3249780" cy="22977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55351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C45EB120-D45D-43B3-8692-4CB1F4A939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859091"/>
          </a:xfrm>
        </p:spPr>
        <p:txBody>
          <a:bodyPr>
            <a:normAutofit fontScale="90000"/>
          </a:bodyPr>
          <a:lstStyle/>
          <a:p>
            <a:r>
              <a:rPr lang="hr-HR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5️</a:t>
            </a:r>
            <a:r>
              <a:rPr lang="hr-HR" b="1" dirty="0"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⃣.</a:t>
            </a:r>
            <a:r>
              <a:rPr lang="hr-HR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.POMOZI AKO NETKO TREBA POMOĆ  					</a:t>
            </a:r>
            <a:r>
              <a:rPr lang="hr-HR" b="1" dirty="0">
                <a:latin typeface="Segoe UI Emoji" panose="020B0502040204020203" pitchFamily="34" charset="0"/>
                <a:ea typeface="Times New Roman" panose="02020603050405020304" pitchFamily="18" charset="0"/>
                <a:cs typeface="Segoe UI Emoji" panose="020B0502040204020203" pitchFamily="34" charset="0"/>
              </a:rPr>
              <a:t>❤️</a:t>
            </a:r>
            <a:br>
              <a:rPr lang="hr-HR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hr-HR" dirty="0"/>
          </a:p>
        </p:txBody>
      </p:sp>
      <p:sp>
        <p:nvSpPr>
          <p:cNvPr id="4" name="TekstniOkvir 3">
            <a:extLst>
              <a:ext uri="{FF2B5EF4-FFF2-40B4-BE49-F238E27FC236}">
                <a16:creationId xmlns:a16="http://schemas.microsoft.com/office/drawing/2014/main" id="{3D7AFB5D-7DA7-45B6-AEF8-76EB743E701A}"/>
              </a:ext>
            </a:extLst>
          </p:cNvPr>
          <p:cNvSpPr txBox="1"/>
          <p:nvPr/>
        </p:nvSpPr>
        <p:spPr>
          <a:xfrm>
            <a:off x="838200" y="2716899"/>
            <a:ext cx="8299621" cy="8632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hr-HR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Pozovi odrasle ako je netko ozlijeđen ili tužan.</a:t>
            </a:r>
            <a:br>
              <a:rPr lang="hr-HR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HR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Budi dobar prijatelj!</a:t>
            </a:r>
            <a:endParaRPr lang="hr-HR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361198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9D6A744E-5BFD-42AC-ADBC-E64C6B97CD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686097"/>
          </a:xfrm>
        </p:spPr>
        <p:txBody>
          <a:bodyPr>
            <a:normAutofit fontScale="90000"/>
          </a:bodyPr>
          <a:lstStyle/>
          <a:p>
            <a:r>
              <a:rPr lang="hr-HR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6️</a:t>
            </a:r>
            <a:r>
              <a:rPr lang="hr-HR" b="1" dirty="0"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⃣. </a:t>
            </a:r>
            <a:r>
              <a:rPr lang="hr-HR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RAZMISLI O SVOM PONAŠANJU </a:t>
            </a:r>
            <a:r>
              <a:rPr lang="hr-HR" b="1" dirty="0">
                <a:latin typeface="Segoe UI Emoji" panose="020B0502040204020203" pitchFamily="34" charset="0"/>
                <a:ea typeface="Times New Roman" panose="02020603050405020304" pitchFamily="18" charset="0"/>
                <a:cs typeface="Segoe UI Emoji" panose="020B0502040204020203" pitchFamily="34" charset="0"/>
              </a:rPr>
              <a:t>🤔</a:t>
            </a:r>
            <a:br>
              <a:rPr lang="hr-HR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hr-HR" dirty="0"/>
          </a:p>
        </p:txBody>
      </p:sp>
      <p:sp>
        <p:nvSpPr>
          <p:cNvPr id="4" name="TekstniOkvir 3">
            <a:extLst>
              <a:ext uri="{FF2B5EF4-FFF2-40B4-BE49-F238E27FC236}">
                <a16:creationId xmlns:a16="http://schemas.microsoft.com/office/drawing/2014/main" id="{BB674FEF-2392-4F98-A293-AA9244CDAAC9}"/>
              </a:ext>
            </a:extLst>
          </p:cNvPr>
          <p:cNvSpPr txBox="1"/>
          <p:nvPr/>
        </p:nvSpPr>
        <p:spPr>
          <a:xfrm>
            <a:off x="838200" y="2716899"/>
            <a:ext cx="8299621" cy="8632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hr-HR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Ako si i ti pogriješio, iskreno priznaj.</a:t>
            </a:r>
            <a:br>
              <a:rPr lang="hr-HR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HR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Greške su prilika da naučimo biti bolji.</a:t>
            </a:r>
            <a:endParaRPr lang="hr-HR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2549267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E31CC963-5945-435B-9865-FF1691E35C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735524"/>
          </a:xfrm>
        </p:spPr>
        <p:txBody>
          <a:bodyPr/>
          <a:lstStyle/>
          <a:p>
            <a:r>
              <a:rPr lang="hr-HR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7️</a:t>
            </a:r>
            <a:r>
              <a:rPr lang="hr-HR" b="1" dirty="0"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⃣. </a:t>
            </a:r>
            <a:r>
              <a:rPr lang="hr-HR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POŠTUJ DOGOVORE </a:t>
            </a:r>
            <a:r>
              <a:rPr lang="hr-HR" b="1" dirty="0">
                <a:latin typeface="Segoe UI Emoji" panose="020B0502040204020203" pitchFamily="34" charset="0"/>
                <a:ea typeface="Times New Roman" panose="02020603050405020304" pitchFamily="18" charset="0"/>
                <a:cs typeface="Segoe UI Emoji" panose="020B0502040204020203" pitchFamily="34" charset="0"/>
              </a:rPr>
              <a:t>🤝</a:t>
            </a:r>
            <a:br>
              <a:rPr lang="hr-HR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hr-HR" dirty="0"/>
          </a:p>
        </p:txBody>
      </p:sp>
      <p:sp>
        <p:nvSpPr>
          <p:cNvPr id="4" name="TekstniOkvir 3">
            <a:extLst>
              <a:ext uri="{FF2B5EF4-FFF2-40B4-BE49-F238E27FC236}">
                <a16:creationId xmlns:a16="http://schemas.microsoft.com/office/drawing/2014/main" id="{67717D0E-AEB5-4C70-9669-6F09AD6C12A1}"/>
              </a:ext>
            </a:extLst>
          </p:cNvPr>
          <p:cNvSpPr txBox="1"/>
          <p:nvPr/>
        </p:nvSpPr>
        <p:spPr>
          <a:xfrm>
            <a:off x="838200" y="3054923"/>
            <a:ext cx="6091880" cy="8632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hr-HR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Slušaj učitelja i surađuj s drugima da se sve smiri.</a:t>
            </a:r>
            <a:endParaRPr lang="hr-HR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5" name="Picture 2" descr="emoji 🤝 | rukovanje | Joypixels | Animation GIF 64x64 | handshake">
            <a:extLst>
              <a:ext uri="{FF2B5EF4-FFF2-40B4-BE49-F238E27FC236}">
                <a16:creationId xmlns:a16="http://schemas.microsoft.com/office/drawing/2014/main" id="{0840747A-F421-4B7A-B43B-41589111EF1B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38573" y="3887708"/>
            <a:ext cx="2391507" cy="19694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4600561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9FFA0E8F-ABBB-4BEF-819F-9A9B109217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541405"/>
          </a:xfrm>
        </p:spPr>
        <p:txBody>
          <a:bodyPr>
            <a:normAutofit/>
          </a:bodyPr>
          <a:lstStyle/>
          <a:p>
            <a:pPr algn="ctr"/>
            <a:r>
              <a:rPr lang="hr-HR" sz="5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hr-HR" sz="5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U NAŠOJ ŠKOLI SVI IMAJU PRAVO NA SIGURNOST I POŠTOVANJE!</a:t>
            </a:r>
            <a:r>
              <a:rPr lang="hr-HR" sz="5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br>
              <a:rPr lang="hr-HR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4407516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sustav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66</TotalTime>
  <Words>220</Words>
  <Application>Microsoft Office PowerPoint</Application>
  <PresentationFormat>Široki zaslon</PresentationFormat>
  <Paragraphs>21</Paragraphs>
  <Slides>10</Slides>
  <Notes>0</Notes>
  <HiddenSlides>0</HiddenSlides>
  <MMClips>0</MMClips>
  <ScaleCrop>false</ScaleCrop>
  <HeadingPairs>
    <vt:vector size="6" baseType="variant">
      <vt:variant>
        <vt:lpstr>Korišteni fontovi</vt:lpstr>
      </vt:variant>
      <vt:variant>
        <vt:i4>6</vt:i4>
      </vt:variant>
      <vt:variant>
        <vt:lpstr>Tema</vt:lpstr>
      </vt:variant>
      <vt:variant>
        <vt:i4>1</vt:i4>
      </vt:variant>
      <vt:variant>
        <vt:lpstr>Naslovi slajdova</vt:lpstr>
      </vt:variant>
      <vt:variant>
        <vt:i4>10</vt:i4>
      </vt:variant>
    </vt:vector>
  </HeadingPairs>
  <TitlesOfParts>
    <vt:vector size="17" baseType="lpstr">
      <vt:lpstr>Arial</vt:lpstr>
      <vt:lpstr>Calibri</vt:lpstr>
      <vt:lpstr>Calibri Light</vt:lpstr>
      <vt:lpstr>Segoe UI Emoji</vt:lpstr>
      <vt:lpstr>Tahoma</vt:lpstr>
      <vt:lpstr>Times New Roman</vt:lpstr>
      <vt:lpstr>Tema sustava Office</vt:lpstr>
      <vt:lpstr> KADA SE DOGODI NEPOŽELJNO PONAŠANJE  ŠTO TREBAŠ UČINITI? </vt:lpstr>
      <vt:lpstr> 1️⃣.   OSTANI MIRAN 😌 </vt:lpstr>
      <vt:lpstr>2️⃣.    ODMAKNI SE 🚶 </vt:lpstr>
      <vt:lpstr>3️⃣.    OBAVIJESTI ODRASLU OSOBU 🧑‍🏫 </vt:lpstr>
      <vt:lpstr>4️⃣.   RECI ISTINU 🗣️ </vt:lpstr>
      <vt:lpstr>5️⃣. .POMOZI AKO NETKO TREBA POMOĆ       ❤️ </vt:lpstr>
      <vt:lpstr>6️⃣.  RAZMISLI O SVOM PONAŠANJU 🤔 </vt:lpstr>
      <vt:lpstr>7️⃣.  POŠTUJ DOGOVORE 🤝 </vt:lpstr>
      <vt:lpstr> U NAŠOJ ŠKOLI SVI IMAJU PRAVO NA SIGURNOST I POŠTOVANJE!  </vt:lpstr>
      <vt:lpstr>Zajedno gradimo razredni odjel i školu u kojoj se svi osjećamo dobro!  💪💖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🛑 KADA SE DOGODI NEPOŽELJNO PONAŠANJE 🛑</dc:title>
  <dc:creator>Biljana Manin</dc:creator>
  <cp:lastModifiedBy>Biljana Manin</cp:lastModifiedBy>
  <cp:revision>9</cp:revision>
  <dcterms:created xsi:type="dcterms:W3CDTF">2025-11-10T16:04:08Z</dcterms:created>
  <dcterms:modified xsi:type="dcterms:W3CDTF">2025-11-11T11:36:50Z</dcterms:modified>
</cp:coreProperties>
</file>