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77" r:id="rId2"/>
    <p:sldId id="278" r:id="rId3"/>
    <p:sldId id="279" r:id="rId4"/>
    <p:sldId id="285" r:id="rId5"/>
    <p:sldId id="280" r:id="rId6"/>
    <p:sldId id="281" r:id="rId7"/>
    <p:sldId id="282" r:id="rId8"/>
    <p:sldId id="284" r:id="rId9"/>
    <p:sldId id="283" r:id="rId10"/>
    <p:sldId id="286" r:id="rId11"/>
    <p:sldId id="288" r:id="rId12"/>
    <p:sldId id="289" r:id="rId13"/>
    <p:sldId id="290" r:id="rId14"/>
    <p:sldId id="291" r:id="rId15"/>
  </p:sldIdLst>
  <p:sldSz cx="9144000" cy="6858000" type="screen4x3"/>
  <p:notesSz cx="6797675" cy="9926638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4C78D-5C4C-422D-8035-8AE8E2E3BF7F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5BB4F-B212-46BF-B7F0-ADA881851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7245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890E0-916B-40E5-9054-762DAFA624B1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7A793-1706-415B-9494-391D7526B1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8251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hr-HR" smtClean="0"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66025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1143" y="1"/>
            <a:ext cx="9141714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28650" y="533400"/>
            <a:ext cx="6343650" cy="1828800"/>
          </a:xfrm>
        </p:spPr>
        <p:txBody>
          <a:bodyPr rtlCol="0" anchor="b">
            <a:normAutofit/>
          </a:bodyPr>
          <a:lstStyle>
            <a:lvl1pPr algn="l">
              <a:defRPr sz="44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28650" y="2438400"/>
            <a:ext cx="5314950" cy="914400"/>
          </a:xfrm>
        </p:spPr>
        <p:txBody>
          <a:bodyPr rtlCol="0">
            <a:normAutofit/>
          </a:bodyPr>
          <a:lstStyle>
            <a:lvl1pPr marL="0" indent="0" algn="l">
              <a:spcBef>
                <a:spcPts val="1200"/>
              </a:spcBef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hr-HR" noProof="0"/>
              <a:t>Kliknite da biste uredili stil podnaslova matrice</a:t>
            </a:r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195870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vije slike s opisi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" y="1716"/>
            <a:ext cx="9141714" cy="6856284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71436" y="5791200"/>
            <a:ext cx="6086564" cy="70167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7" name="Prostoručni oblik 5"/>
          <p:cNvSpPr>
            <a:spLocks/>
          </p:cNvSpPr>
          <p:nvPr/>
        </p:nvSpPr>
        <p:spPr bwMode="gray">
          <a:xfrm>
            <a:off x="571500" y="933458"/>
            <a:ext cx="30861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5" name="Rezervirano mjesto za sliku 14" descr="Prazno rezervirano mjesto za dodavanje slike. Kliknite rezervirano mjesto i odaberite sliku koju želite dodati"/>
          <p:cNvSpPr>
            <a:spLocks noGrp="1"/>
          </p:cNvSpPr>
          <p:nvPr>
            <p:ph type="pic" sz="quarter" idx="13"/>
          </p:nvPr>
        </p:nvSpPr>
        <p:spPr>
          <a:xfrm>
            <a:off x="744327" y="1113031"/>
            <a:ext cx="2728840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17" name="Rezervirano mjesto za tekst 16"/>
          <p:cNvSpPr>
            <a:spLocks noGrp="1"/>
          </p:cNvSpPr>
          <p:nvPr>
            <p:ph type="body" sz="quarter" idx="14"/>
          </p:nvPr>
        </p:nvSpPr>
        <p:spPr>
          <a:xfrm>
            <a:off x="771436" y="5181600"/>
            <a:ext cx="267462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18" name="Prostoručni oblik 5"/>
          <p:cNvSpPr>
            <a:spLocks/>
          </p:cNvSpPr>
          <p:nvPr/>
        </p:nvSpPr>
        <p:spPr bwMode="gray">
          <a:xfrm>
            <a:off x="3975100" y="933458"/>
            <a:ext cx="30861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9" name="Rezervirano mjesto za sliku 18" descr="Prazno rezervirano mjesto za dodavanje slike. Kliknite rezervirano mjesto i odaberite sliku koju želite dodati"/>
          <p:cNvSpPr>
            <a:spLocks noGrp="1"/>
          </p:cNvSpPr>
          <p:nvPr>
            <p:ph type="pic" sz="quarter" idx="15"/>
          </p:nvPr>
        </p:nvSpPr>
        <p:spPr>
          <a:xfrm>
            <a:off x="4147926" y="1113031"/>
            <a:ext cx="2728840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20" name="Rezervirano mjesto za tekst 16"/>
          <p:cNvSpPr>
            <a:spLocks noGrp="1"/>
          </p:cNvSpPr>
          <p:nvPr>
            <p:ph type="body" sz="quarter" idx="16"/>
          </p:nvPr>
        </p:nvSpPr>
        <p:spPr>
          <a:xfrm>
            <a:off x="4175036" y="5181600"/>
            <a:ext cx="267462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</p:spTree>
    <p:extLst>
      <p:ext uri="{BB962C8B-B14F-4D97-AF65-F5344CB8AC3E}">
        <p14:creationId xmlns:p14="http://schemas.microsoft.com/office/powerpoint/2010/main" val="3891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i slike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" y="1716"/>
            <a:ext cx="9141714" cy="6856284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71436" y="5305433"/>
            <a:ext cx="6078062" cy="579921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7" name="Prostoručni oblik 5"/>
          <p:cNvSpPr>
            <a:spLocks/>
          </p:cNvSpPr>
          <p:nvPr/>
        </p:nvSpPr>
        <p:spPr bwMode="gray">
          <a:xfrm>
            <a:off x="571500" y="933458"/>
            <a:ext cx="40005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5" name="Rezervirano mjesto za sliku 14" descr="Prazno rezervirano mjesto za dodavanje slike. Kliknite rezervirano mjesto i odaberite sliku koju želite dodati"/>
          <p:cNvSpPr>
            <a:spLocks noGrp="1"/>
          </p:cNvSpPr>
          <p:nvPr>
            <p:ph type="pic" sz="quarter" idx="13"/>
          </p:nvPr>
        </p:nvSpPr>
        <p:spPr>
          <a:xfrm>
            <a:off x="743916" y="1113031"/>
            <a:ext cx="3655668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18" name="Prostoručni oblik 5"/>
          <p:cNvSpPr>
            <a:spLocks/>
          </p:cNvSpPr>
          <p:nvPr/>
        </p:nvSpPr>
        <p:spPr bwMode="gray">
          <a:xfrm>
            <a:off x="4742909" y="967316"/>
            <a:ext cx="2243207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9" name="Rezervirano mjesto za sliku 18" descr="Prazno rezervirano mjesto za dodavanje slike. Kliknite rezervirano mjesto i odaberite sliku koju želite dodati"/>
          <p:cNvSpPr>
            <a:spLocks noGrp="1"/>
          </p:cNvSpPr>
          <p:nvPr>
            <p:ph type="pic" sz="quarter" idx="15"/>
          </p:nvPr>
        </p:nvSpPr>
        <p:spPr>
          <a:xfrm>
            <a:off x="4879523" y="1109743"/>
            <a:ext cx="1969979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12" name="Prostoručni oblik 5"/>
          <p:cNvSpPr>
            <a:spLocks/>
          </p:cNvSpPr>
          <p:nvPr/>
        </p:nvSpPr>
        <p:spPr bwMode="gray">
          <a:xfrm>
            <a:off x="4742909" y="3060954"/>
            <a:ext cx="2243207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3" name="Rezervirano mjesto za sliku 12" descr="Prazno rezervirano mjesto za dodavanje slike. Kliknite rezervirano mjesto i odaberite sliku koju želite dodati"/>
          <p:cNvSpPr>
            <a:spLocks noGrp="1"/>
          </p:cNvSpPr>
          <p:nvPr>
            <p:ph type="pic" sz="quarter" idx="16"/>
          </p:nvPr>
        </p:nvSpPr>
        <p:spPr>
          <a:xfrm>
            <a:off x="4879523" y="3203381"/>
            <a:ext cx="1969979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17" name="Rezervirano mjesto za tekst 16"/>
          <p:cNvSpPr>
            <a:spLocks noGrp="1"/>
          </p:cNvSpPr>
          <p:nvPr>
            <p:ph type="body" sz="quarter" idx="14"/>
          </p:nvPr>
        </p:nvSpPr>
        <p:spPr>
          <a:xfrm>
            <a:off x="771436" y="5919255"/>
            <a:ext cx="6078062" cy="49742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</p:spTree>
    <p:extLst>
      <p:ext uri="{BB962C8B-B14F-4D97-AF65-F5344CB8AC3E}">
        <p14:creationId xmlns:p14="http://schemas.microsoft.com/office/powerpoint/2010/main" val="342724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et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" y="287"/>
            <a:ext cx="9141714" cy="6859715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58050" y="365126"/>
            <a:ext cx="1600200" cy="153987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8" name="Prostoručni oblik 5"/>
          <p:cNvSpPr>
            <a:spLocks/>
          </p:cNvSpPr>
          <p:nvPr/>
        </p:nvSpPr>
        <p:spPr bwMode="gray">
          <a:xfrm>
            <a:off x="3136904" y="265047"/>
            <a:ext cx="39242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9" name="Rezervirano mjesto za sliku 8" descr="Prazno rezervirano mjesto za dodavanje slike. Kliknite rezervirano mjesto i odaberite sliku koju želite dodati"/>
          <p:cNvSpPr>
            <a:spLocks noGrp="1"/>
          </p:cNvSpPr>
          <p:nvPr>
            <p:ph type="pic" sz="quarter" idx="13"/>
          </p:nvPr>
        </p:nvSpPr>
        <p:spPr>
          <a:xfrm>
            <a:off x="3318328" y="436318"/>
            <a:ext cx="3561446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10" name="Prostoručni oblik 5"/>
          <p:cNvSpPr>
            <a:spLocks/>
          </p:cNvSpPr>
          <p:nvPr/>
        </p:nvSpPr>
        <p:spPr bwMode="gray">
          <a:xfrm>
            <a:off x="612143" y="384732"/>
            <a:ext cx="2359659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1" name="Rezervirano mjesto za sliku 10" descr="Prazno rezervirano mjesto za dodavanje slike. Kliknite rezervirano mjesto i odaberite sliku koju želite dodati"/>
          <p:cNvSpPr>
            <a:spLocks noGrp="1"/>
          </p:cNvSpPr>
          <p:nvPr>
            <p:ph type="pic" sz="quarter" idx="15"/>
          </p:nvPr>
        </p:nvSpPr>
        <p:spPr>
          <a:xfrm>
            <a:off x="759771" y="538232"/>
            <a:ext cx="2064409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12" name="Prostoručni oblik 5"/>
          <p:cNvSpPr>
            <a:spLocks/>
          </p:cNvSpPr>
          <p:nvPr/>
        </p:nvSpPr>
        <p:spPr bwMode="gray">
          <a:xfrm>
            <a:off x="612143" y="2478370"/>
            <a:ext cx="2359659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3" name="Rezervirano mjesto za sliku 12" descr="Prazno rezervirano mjesto za dodavanje slike. Kliknite rezervirano mjesto i odaberite sliku koju želite dodati"/>
          <p:cNvSpPr>
            <a:spLocks noGrp="1"/>
          </p:cNvSpPr>
          <p:nvPr>
            <p:ph type="pic" sz="quarter" idx="16"/>
          </p:nvPr>
        </p:nvSpPr>
        <p:spPr>
          <a:xfrm>
            <a:off x="759771" y="2631870"/>
            <a:ext cx="2064409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14" name="Prostoručni oblik 5"/>
          <p:cNvSpPr>
            <a:spLocks/>
          </p:cNvSpPr>
          <p:nvPr/>
        </p:nvSpPr>
        <p:spPr bwMode="gray">
          <a:xfrm>
            <a:off x="612143" y="4572008"/>
            <a:ext cx="2359659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15" name="Rezervirano mjesto za sliku 14" descr="Prazno rezervirano mjesto za dodavanje slike. Kliknite rezervirano mjesto i odaberite sliku koju želite dodati"/>
          <p:cNvSpPr>
            <a:spLocks noGrp="1"/>
          </p:cNvSpPr>
          <p:nvPr>
            <p:ph type="pic" sz="quarter" idx="17"/>
          </p:nvPr>
        </p:nvSpPr>
        <p:spPr>
          <a:xfrm>
            <a:off x="759771" y="4725508"/>
            <a:ext cx="2064409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20" name="Prostoručni oblik 5"/>
          <p:cNvSpPr>
            <a:spLocks/>
          </p:cNvSpPr>
          <p:nvPr/>
        </p:nvSpPr>
        <p:spPr bwMode="gray">
          <a:xfrm>
            <a:off x="3136904" y="3448520"/>
            <a:ext cx="39242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21" name="Rezervirano mjesto za sliku 20" descr="Prazno rezervirano mjesto za dodavanje slike. Kliknite rezervirano mjesto i odaberite sliku koju želite dodati"/>
          <p:cNvSpPr>
            <a:spLocks noGrp="1"/>
          </p:cNvSpPr>
          <p:nvPr>
            <p:ph type="pic" sz="quarter" idx="18"/>
          </p:nvPr>
        </p:nvSpPr>
        <p:spPr>
          <a:xfrm>
            <a:off x="3318328" y="3619791"/>
            <a:ext cx="3561446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1360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9C4513F-D5C0-4D29-BEEB-9D5C853BBF23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398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5" y="365125"/>
            <a:ext cx="1371599" cy="4940300"/>
          </a:xfrm>
        </p:spPr>
        <p:txBody>
          <a:bodyPr vert="eaVert"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143000" y="365125"/>
            <a:ext cx="5143500" cy="4940300"/>
          </a:xfrm>
        </p:spPr>
        <p:txBody>
          <a:bodyPr vert="eaVert"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9D5C44C-E2F0-4424-8A15-9D90880DB94B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41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C1D200F-9E7F-41F7-BD8F-92F444B7252C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673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9141714" cy="6857176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5486400" cy="1828800"/>
          </a:xfrm>
        </p:spPr>
        <p:txBody>
          <a:bodyPr rtlCol="0" anchor="b">
            <a:normAutofit/>
          </a:bodyPr>
          <a:lstStyle>
            <a:lvl1pPr>
              <a:defRPr sz="44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2514600" y="2438400"/>
            <a:ext cx="4114800" cy="9144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</p:spTree>
    <p:extLst>
      <p:ext uri="{BB962C8B-B14F-4D97-AF65-F5344CB8AC3E}">
        <p14:creationId xmlns:p14="http://schemas.microsoft.com/office/powerpoint/2010/main" val="15605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/>
          </p:nvPr>
        </p:nvSpPr>
        <p:spPr>
          <a:xfrm>
            <a:off x="1143000" y="1825625"/>
            <a:ext cx="3291840" cy="3474720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4709160" y="1825625"/>
            <a:ext cx="3291840" cy="3474720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6DFCB8A-FB4D-4601-ADD6-4DE18AFE4FB0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3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143000" y="1828808"/>
            <a:ext cx="329184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1143000" y="2624666"/>
            <a:ext cx="3291840" cy="2675467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/>
          </p:nvPr>
        </p:nvSpPr>
        <p:spPr>
          <a:xfrm>
            <a:off x="4709160" y="1828808"/>
            <a:ext cx="329184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/>
          </p:nvPr>
        </p:nvSpPr>
        <p:spPr>
          <a:xfrm>
            <a:off x="4709160" y="2624666"/>
            <a:ext cx="3291840" cy="2675467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37C8222-2AC3-402C-ACF4-666A58885761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06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58319F6-71F7-4B34-8356-4C9547299C0A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254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5F3011F-3AB8-4585-85A4-15F67B8D5D29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33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>
          <a:xfrm>
            <a:off x="3543300" y="1828807"/>
            <a:ext cx="4457700" cy="347662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hr-HR" noProof="0"/>
              <a:t>Kliknite da biste uredili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 stilove teksta</a:t>
            </a:r>
            <a:endParaRPr lang="hr-HR" noProof="0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142999" y="1828807"/>
            <a:ext cx="2194560" cy="3476625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07EA7A7-20DC-40C6-9145-84DCF0A7BB02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452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ručni oblik 5"/>
          <p:cNvSpPr>
            <a:spLocks/>
          </p:cNvSpPr>
          <p:nvPr/>
        </p:nvSpPr>
        <p:spPr bwMode="gray">
          <a:xfrm>
            <a:off x="603250" y="1695450"/>
            <a:ext cx="4197350" cy="3295650"/>
          </a:xfrm>
          <a:custGeom>
            <a:avLst/>
            <a:gdLst>
              <a:gd name="T0" fmla="*/ 1279 w 1347"/>
              <a:gd name="T1" fmla="*/ 919 h 986"/>
              <a:gd name="T2" fmla="*/ 65 w 1347"/>
              <a:gd name="T3" fmla="*/ 919 h 986"/>
              <a:gd name="T4" fmla="*/ 65 w 1347"/>
              <a:gd name="T5" fmla="*/ 64 h 986"/>
              <a:gd name="T6" fmla="*/ 1279 w 1347"/>
              <a:gd name="T7" fmla="*/ 64 h 986"/>
              <a:gd name="T8" fmla="*/ 1279 w 1347"/>
              <a:gd name="T9" fmla="*/ 919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7" h="986">
                <a:moveTo>
                  <a:pt x="1279" y="919"/>
                </a:moveTo>
                <a:cubicBezTo>
                  <a:pt x="1211" y="986"/>
                  <a:pt x="121" y="974"/>
                  <a:pt x="65" y="919"/>
                </a:cubicBezTo>
                <a:cubicBezTo>
                  <a:pt x="9" y="863"/>
                  <a:pt x="0" y="128"/>
                  <a:pt x="65" y="64"/>
                </a:cubicBezTo>
                <a:cubicBezTo>
                  <a:pt x="130" y="0"/>
                  <a:pt x="1217" y="3"/>
                  <a:pt x="1279" y="64"/>
                </a:cubicBezTo>
                <a:cubicBezTo>
                  <a:pt x="1341" y="125"/>
                  <a:pt x="1347" y="852"/>
                  <a:pt x="1279" y="9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12" name="Rezervirano mjesto za sliku 11" descr="Prazno rezervirano mjesto za dodavanje slike. Kliknite rezervirano mjesto i odaberite sliku koju želite dodati"/>
          <p:cNvSpPr>
            <a:spLocks noGrp="1"/>
          </p:cNvSpPr>
          <p:nvPr>
            <p:ph type="pic" idx="1"/>
          </p:nvPr>
        </p:nvSpPr>
        <p:spPr>
          <a:xfrm>
            <a:off x="754521" y="1874520"/>
            <a:ext cx="3894817" cy="2937510"/>
          </a:xfrm>
          <a:custGeom>
            <a:avLst/>
            <a:gdLst>
              <a:gd name="connsiteX0" fmla="*/ 2531359 w 5066932"/>
              <a:gd name="connsiteY0" fmla="*/ 21 h 2945784"/>
              <a:gd name="connsiteX1" fmla="*/ 4878015 w 5066932"/>
              <a:gd name="connsiteY1" fmla="*/ 145719 h 2945784"/>
              <a:gd name="connsiteX2" fmla="*/ 4878015 w 5066932"/>
              <a:gd name="connsiteY2" fmla="*/ 2803241 h 2945784"/>
              <a:gd name="connsiteX3" fmla="*/ 175988 w 5066932"/>
              <a:gd name="connsiteY3" fmla="*/ 2803241 h 2945784"/>
              <a:gd name="connsiteX4" fmla="*/ 175988 w 5066932"/>
              <a:gd name="connsiteY4" fmla="*/ 145719 h 2945784"/>
              <a:gd name="connsiteX5" fmla="*/ 2531359 w 5066932"/>
              <a:gd name="connsiteY5" fmla="*/ 21 h 2945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66932" h="2945784">
                <a:moveTo>
                  <a:pt x="2531359" y="21"/>
                </a:moveTo>
                <a:cubicBezTo>
                  <a:pt x="3645379" y="1187"/>
                  <a:pt x="4757946" y="50918"/>
                  <a:pt x="4878015" y="145719"/>
                </a:cubicBezTo>
                <a:cubicBezTo>
                  <a:pt x="5118151" y="335320"/>
                  <a:pt x="5141390" y="2594991"/>
                  <a:pt x="4878015" y="2803241"/>
                </a:cubicBezTo>
                <a:cubicBezTo>
                  <a:pt x="4614639" y="3011491"/>
                  <a:pt x="392886" y="2974193"/>
                  <a:pt x="175988" y="2803241"/>
                </a:cubicBezTo>
                <a:cubicBezTo>
                  <a:pt x="-40909" y="2629181"/>
                  <a:pt x="-75768" y="344644"/>
                  <a:pt x="175988" y="145719"/>
                </a:cubicBezTo>
                <a:cubicBezTo>
                  <a:pt x="301866" y="46256"/>
                  <a:pt x="1417339" y="-1144"/>
                  <a:pt x="2531359" y="2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5257800" y="2245995"/>
            <a:ext cx="2743200" cy="219456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Kliknite da biste uredili matrice</a:t>
            </a:r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4A1898E-8E3D-4FD3-ACC9-4C7E2066DB04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04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1" y="0"/>
            <a:ext cx="9141620" cy="6858000"/>
          </a:xfrm>
          <a:prstGeom prst="rect">
            <a:avLst/>
          </a:prstGeom>
        </p:spPr>
      </p:pic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37235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hr-HR" noProof="0" dirty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143000" y="1828800"/>
            <a:ext cx="6858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 dirty="0"/>
              <a:t>Kliknite da biste uredili stilove teksta matrice</a:t>
            </a:r>
          </a:p>
          <a:p>
            <a:pPr lvl="1" rtl="0"/>
            <a:r>
              <a:rPr lang="hr-HR" noProof="0" dirty="0"/>
              <a:t>Druga razina</a:t>
            </a:r>
          </a:p>
          <a:p>
            <a:pPr lvl="2" rtl="0"/>
            <a:r>
              <a:rPr lang="hr-HR" noProof="0" dirty="0"/>
              <a:t>Treća razina</a:t>
            </a:r>
          </a:p>
          <a:p>
            <a:pPr lvl="3" rtl="0"/>
            <a:r>
              <a:rPr lang="hr-HR" noProof="0" dirty="0"/>
              <a:t>Četvrta razina</a:t>
            </a:r>
          </a:p>
          <a:p>
            <a:pPr lvl="4" rtl="0"/>
            <a:r>
              <a:rPr lang="hr-HR" noProof="0" dirty="0"/>
              <a:t>Peta razina</a:t>
            </a:r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1657350" y="6416684"/>
            <a:ext cx="342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hr-HR" dirty="0">
                <a:solidFill>
                  <a:srgbClr val="404040"/>
                </a:solidFill>
              </a:rPr>
              <a:t>Dodajte podnožje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5257800" y="6416684"/>
            <a:ext cx="1028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22697A75-0070-4214-BFC4-7831CBBBB62D}" type="datetime1">
              <a:rPr lang="hr-HR" smtClean="0">
                <a:solidFill>
                  <a:srgbClr val="404040"/>
                </a:solidFill>
              </a:rPr>
              <a:pPr/>
              <a:t>5.2.2026.</a:t>
            </a:fld>
            <a:endParaRPr lang="hr-HR" dirty="0">
              <a:solidFill>
                <a:srgbClr val="404040"/>
              </a:solidFill>
            </a:endParaRP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6457950" y="6416684"/>
            <a:ext cx="628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289D71E3-7D81-4C24-B9D8-6B108755C64C}" type="slidenum">
              <a:rPr lang="hr-HR" smtClean="0">
                <a:solidFill>
                  <a:srgbClr val="404040"/>
                </a:solidFill>
              </a:rPr>
              <a:pPr/>
              <a:t>‹#›</a:t>
            </a:fld>
            <a:endParaRPr lang="hr-HR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10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algn="ctr"/>
            <a:r>
              <a:rPr lang="hr-HR" dirty="0"/>
              <a:t>Upis u prvi razred osnovne škole za školsku godinu 2026./2027.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113838" y="3933056"/>
            <a:ext cx="5314950" cy="914400"/>
          </a:xfrm>
        </p:spPr>
        <p:txBody>
          <a:bodyPr rtlCol="0">
            <a:normAutofit fontScale="85000" lnSpcReduction="10000"/>
          </a:bodyPr>
          <a:lstStyle/>
          <a:p>
            <a:pPr rtl="0"/>
            <a:r>
              <a:rPr lang="hr-HR" dirty="0"/>
              <a:t>Biljana </a:t>
            </a:r>
            <a:r>
              <a:rPr lang="hr-HR" dirty="0" err="1"/>
              <a:t>Manin</a:t>
            </a:r>
            <a:r>
              <a:rPr lang="hr-HR" dirty="0"/>
              <a:t>, dipl. pedagog,</a:t>
            </a:r>
          </a:p>
          <a:p>
            <a:pPr rtl="0"/>
            <a:r>
              <a:rPr lang="hr-HR" dirty="0"/>
              <a:t>                         stručni suradnik izvrstan savjetnik</a:t>
            </a:r>
          </a:p>
        </p:txBody>
      </p:sp>
    </p:spTree>
    <p:extLst>
      <p:ext uri="{BB962C8B-B14F-4D97-AF65-F5344CB8AC3E}">
        <p14:creationId xmlns:p14="http://schemas.microsoft.com/office/powerpoint/2010/main" val="382893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533400"/>
            <a:ext cx="7101408" cy="1311424"/>
          </a:xfrm>
        </p:spPr>
        <p:txBody>
          <a:bodyPr/>
          <a:lstStyle/>
          <a:p>
            <a:r>
              <a:rPr lang="hr-HR" dirty="0">
                <a:solidFill>
                  <a:prstClr val="black"/>
                </a:solidFill>
                <a:latin typeface="Calibri"/>
              </a:rPr>
              <a:t>Odgoda upisa u 1. razred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14600" y="2438400"/>
            <a:ext cx="4114800" cy="27908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stručno povjerenstvo škole predlaže odgodu ukoliko smatra da će ona pozitivno utjecati na djetetov psihofizički razvoj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ako je dijete na liječenju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3936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600" y="533400"/>
            <a:ext cx="7029400" cy="1311424"/>
          </a:xfrm>
        </p:spPr>
        <p:txBody>
          <a:bodyPr/>
          <a:lstStyle/>
          <a:p>
            <a:r>
              <a:rPr lang="hr-HR" dirty="0"/>
              <a:t>UPISI U ŠKOLU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14600" y="2438400"/>
            <a:ext cx="4114800" cy="2646784"/>
          </a:xfrm>
        </p:spPr>
        <p:txBody>
          <a:bodyPr/>
          <a:lstStyle/>
          <a:p>
            <a:r>
              <a:rPr lang="hr-HR" dirty="0"/>
              <a:t>Školski obveznici su djeca koja do 31.3.2026. navrše 6 godina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6186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533400"/>
            <a:ext cx="7317432" cy="951384"/>
          </a:xfrm>
        </p:spPr>
        <p:txBody>
          <a:bodyPr/>
          <a:lstStyle/>
          <a:p>
            <a:r>
              <a:rPr lang="hr-HR" dirty="0"/>
              <a:t>Što se utvrđuje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195736" y="1484784"/>
            <a:ext cx="4433664" cy="4752528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opći podatci koje dijete zna o sebi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procjena snalaženja u vremenu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logičko zaključivanje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sposobnost uopćavanja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uočavanje sličnosti i razlika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prostorna orijentacija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imenovanje boja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govorno-jezični razvoj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matematičko predznanje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vizualno pamćenje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 err="1"/>
              <a:t>grafomotorni</a:t>
            </a:r>
            <a:r>
              <a:rPr lang="hr-HR" dirty="0"/>
              <a:t> razvoj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6009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533400"/>
            <a:ext cx="6957392" cy="1167408"/>
          </a:xfrm>
        </p:spPr>
        <p:txBody>
          <a:bodyPr/>
          <a:lstStyle/>
          <a:p>
            <a:r>
              <a:rPr lang="hr-HR" dirty="0"/>
              <a:t>Produženi boravak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195736" y="1988840"/>
            <a:ext cx="4433664" cy="2952328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r-HR" sz="3200" dirty="0">
                <a:solidFill>
                  <a:prstClr val="black"/>
                </a:solidFill>
                <a:latin typeface="Calibri"/>
              </a:rPr>
              <a:t>7 do 17 sati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r-HR" sz="3200" dirty="0">
                <a:solidFill>
                  <a:prstClr val="black"/>
                </a:solidFill>
                <a:latin typeface="Calibri"/>
              </a:rPr>
              <a:t>nastava, učenje, prehrana, igra, organizirano vrijeme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r-HR" sz="3200" dirty="0">
                <a:solidFill>
                  <a:prstClr val="black"/>
                </a:solidFill>
                <a:latin typeface="Calibri"/>
              </a:rPr>
              <a:t>PB- potvrda o zaposlenju, invalidnosti</a:t>
            </a:r>
            <a:r>
              <a:rPr lang="hr-HR" sz="3200">
                <a:solidFill>
                  <a:prstClr val="black"/>
                </a:solidFill>
                <a:latin typeface="Calibri"/>
              </a:rPr>
              <a:t>, HZSR, </a:t>
            </a:r>
            <a:r>
              <a:rPr lang="hr-HR" sz="3200" dirty="0">
                <a:solidFill>
                  <a:prstClr val="black"/>
                </a:solidFill>
                <a:latin typeface="Calibri"/>
              </a:rPr>
              <a:t>dječji doplatak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3630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ct val="20000"/>
              </a:spcBef>
            </a:pPr>
            <a:r>
              <a:rPr lang="hr-HR" sz="3200" dirty="0">
                <a:solidFill>
                  <a:prstClr val="black"/>
                </a:solidFill>
                <a:latin typeface="Calibri"/>
              </a:rPr>
              <a:t>SRETNO!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8511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035D46-7A17-4E4D-90A4-F2B7B3EAC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Osnovna škola </a:t>
            </a:r>
            <a:r>
              <a:rPr lang="hr-HR" dirty="0" err="1"/>
              <a:t>Trnsko</a:t>
            </a:r>
            <a:endParaRPr lang="hr-HR" dirty="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EAC08F1-D754-482E-8810-44D4A2A5A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0" y="2438400"/>
            <a:ext cx="4343400" cy="3006824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hr-HR" dirty="0"/>
              <a:t>.</a:t>
            </a:r>
          </a:p>
          <a:p>
            <a:pPr marL="342900" indent="-342900">
              <a:buFontTx/>
              <a:buChar char="-"/>
            </a:pPr>
            <a:endParaRPr lang="hr-HR" dirty="0"/>
          </a:p>
          <a:p>
            <a:pPr marL="342900" indent="-342900">
              <a:buFontTx/>
              <a:buChar char="-"/>
            </a:pP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286000" y="255183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dirty="0"/>
              <a:t>OŠ Trnsko</a:t>
            </a:r>
          </a:p>
          <a:p>
            <a:r>
              <a:rPr lang="hr-HR" dirty="0" err="1"/>
              <a:t>Trnsko</a:t>
            </a:r>
            <a:r>
              <a:rPr lang="hr-HR" dirty="0"/>
              <a:t> 25</a:t>
            </a:r>
          </a:p>
          <a:p>
            <a:r>
              <a:rPr lang="hr-HR" dirty="0"/>
              <a:t>10020 Zagreb</a:t>
            </a:r>
          </a:p>
          <a:p>
            <a:r>
              <a:rPr lang="hr-HR" dirty="0"/>
              <a:t>Tel. 6520-737</a:t>
            </a:r>
          </a:p>
          <a:p>
            <a:r>
              <a:rPr lang="hr-HR" dirty="0"/>
              <a:t>ured@os-trnsko-zg.skole.hr</a:t>
            </a:r>
          </a:p>
          <a:p>
            <a:r>
              <a:rPr lang="hr-HR" dirty="0"/>
              <a:t>http://os-</a:t>
            </a:r>
            <a:r>
              <a:rPr lang="hr-HR" dirty="0" err="1"/>
              <a:t>trnsko</a:t>
            </a:r>
            <a:r>
              <a:rPr lang="hr-HR" dirty="0"/>
              <a:t>-zg.skole.hr</a:t>
            </a:r>
          </a:p>
        </p:txBody>
      </p:sp>
    </p:spTree>
    <p:extLst>
      <p:ext uri="{BB962C8B-B14F-4D97-AF65-F5344CB8AC3E}">
        <p14:creationId xmlns:p14="http://schemas.microsoft.com/office/powerpoint/2010/main" val="247029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035D46-7A17-4E4D-90A4-F2B7B3EAC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Upisno područje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EAC08F1-D754-482E-8810-44D4A2A5A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600" y="2438400"/>
            <a:ext cx="4114800" cy="3006824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endParaRPr lang="hr-HR" dirty="0"/>
          </a:p>
          <a:p>
            <a:pPr marL="342900" indent="-342900">
              <a:buFontTx/>
              <a:buChar char="-"/>
            </a:pP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286000" y="282883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dirty="0"/>
              <a:t>Anićeva, </a:t>
            </a:r>
            <a:r>
              <a:rPr lang="hr-HR" dirty="0" err="1"/>
              <a:t>Hermanova</a:t>
            </a:r>
            <a:r>
              <a:rPr lang="hr-HR" dirty="0"/>
              <a:t>, </a:t>
            </a:r>
            <a:r>
              <a:rPr lang="hr-HR" dirty="0" err="1"/>
              <a:t>Hermanov</a:t>
            </a:r>
            <a:r>
              <a:rPr lang="hr-HR" dirty="0"/>
              <a:t> odvojak, </a:t>
            </a:r>
            <a:r>
              <a:rPr lang="hr-HR" dirty="0" err="1"/>
              <a:t>Radmanovačka</a:t>
            </a:r>
            <a:r>
              <a:rPr lang="hr-HR" dirty="0"/>
              <a:t> br. 1, 3, 3a i 5, Mile Cipre, V. Špoljarića, </a:t>
            </a:r>
            <a:r>
              <a:rPr lang="hr-HR" dirty="0" err="1"/>
              <a:t>Trnsko</a:t>
            </a:r>
            <a:r>
              <a:rPr lang="hr-HR" dirty="0"/>
              <a:t>, Trokut 1., 2., 3., 4., 5., 6., 7., 8., 9., 10., 11. 12., 13., 14., 15.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029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533400"/>
            <a:ext cx="6957392" cy="1167408"/>
          </a:xfrm>
        </p:spPr>
        <p:txBody>
          <a:bodyPr/>
          <a:lstStyle/>
          <a:p>
            <a:r>
              <a:rPr lang="hr-HR" dirty="0"/>
              <a:t>Drugo upisno područje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14600" y="2438400"/>
            <a:ext cx="4114800" cy="2358752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hr-HR" dirty="0"/>
              <a:t>upis djeteta u školu obavlja se prema upisnom području</a:t>
            </a:r>
          </a:p>
          <a:p>
            <a:pPr marL="342900" indent="-342900">
              <a:buFontTx/>
              <a:buChar char="-"/>
            </a:pPr>
            <a:endParaRPr lang="hr-HR" dirty="0"/>
          </a:p>
          <a:p>
            <a:pPr marL="342900" indent="-342900"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7979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600" y="0"/>
            <a:ext cx="7029400" cy="6669360"/>
          </a:xfrm>
        </p:spPr>
        <p:txBody>
          <a:bodyPr>
            <a:normAutofit fontScale="90000"/>
          </a:bodyPr>
          <a:lstStyle/>
          <a:p>
            <a:r>
              <a:rPr lang="hr-HR" dirty="0"/>
              <a:t>Pravilnik o postupku utvrđivanja psihofizičkog stanja djeteta, učenika te sastavu stručnih povjerenstava, NN 94/2013.</a:t>
            </a:r>
            <a:br>
              <a:rPr lang="hr-HR" dirty="0"/>
            </a:br>
            <a:br>
              <a:rPr lang="hr-HR" dirty="0"/>
            </a:br>
            <a:r>
              <a:rPr lang="hr-HR" dirty="0"/>
              <a:t>Pravilnik o izmjenama i dopunama Pravilnika o postupku utvrđivanja psihofizičkog stanja djeteta, učenika te sastavu stručnih povjerenstava, NN 63/2020.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14600" y="3284984"/>
            <a:ext cx="4114800" cy="67816"/>
          </a:xfrm>
        </p:spPr>
        <p:txBody>
          <a:bodyPr>
            <a:normAutofit fontScale="25000" lnSpcReduction="20000"/>
          </a:bodyPr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488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533400"/>
            <a:ext cx="7245424" cy="1828800"/>
          </a:xfrm>
        </p:spPr>
        <p:txBody>
          <a:bodyPr>
            <a:normAutofit fontScale="90000"/>
          </a:bodyPr>
          <a:lstStyle/>
          <a:p>
            <a:r>
              <a:rPr lang="hr-HR" dirty="0"/>
              <a:t>Postupak utvrđivanja psihofizičkog stanja djeteta radi upisa u prvi razred osnovne škole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14600" y="2438400"/>
            <a:ext cx="4114800" cy="1638672"/>
          </a:xfrm>
        </p:spPr>
        <p:txBody>
          <a:bodyPr>
            <a:normAutofit/>
          </a:bodyPr>
          <a:lstStyle/>
          <a:p>
            <a:r>
              <a:rPr lang="hr-HR" dirty="0"/>
              <a:t>popis – 80 školskih obveznika</a:t>
            </a:r>
          </a:p>
          <a:p>
            <a:r>
              <a:rPr lang="hr-HR" dirty="0"/>
              <a:t>10 djece ima lanjsku odgodu upisa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3726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4600" y="0"/>
            <a:ext cx="5486400" cy="1196752"/>
          </a:xfrm>
        </p:spPr>
        <p:txBody>
          <a:bodyPr>
            <a:normAutofit fontScale="90000"/>
          </a:bodyPr>
          <a:lstStyle/>
          <a:p>
            <a:r>
              <a:rPr lang="hr-HR" dirty="0"/>
              <a:t>Liječnički pregled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14600" y="1340768"/>
            <a:ext cx="4114800" cy="3024336"/>
          </a:xfrm>
        </p:spPr>
        <p:txBody>
          <a:bodyPr>
            <a:normAutofit/>
          </a:bodyPr>
          <a:lstStyle/>
          <a:p>
            <a:r>
              <a:rPr lang="hr-HR" dirty="0"/>
              <a:t>Dr. Ivana </a:t>
            </a:r>
            <a:r>
              <a:rPr lang="hr-HR" dirty="0" err="1"/>
              <a:t>Aušperger</a:t>
            </a:r>
            <a:r>
              <a:rPr lang="hr-HR" dirty="0"/>
              <a:t> Majcen</a:t>
            </a:r>
          </a:p>
          <a:p>
            <a:r>
              <a:rPr lang="hr-HR" dirty="0"/>
              <a:t>Školska ambulanta u DZ Siget</a:t>
            </a:r>
          </a:p>
          <a:p>
            <a:r>
              <a:rPr lang="hr-HR" dirty="0"/>
              <a:t>Tel.6551-554</a:t>
            </a:r>
          </a:p>
          <a:p>
            <a:r>
              <a:rPr lang="hr-HR" dirty="0"/>
              <a:t>Radi parne dane ujutro, a neparne poslijepodne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1164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5486400" cy="1023392"/>
          </a:xfrm>
        </p:spPr>
        <p:txBody>
          <a:bodyPr/>
          <a:lstStyle/>
          <a:p>
            <a:r>
              <a:rPr lang="hr-HR" dirty="0"/>
              <a:t>Škola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763688" y="2348880"/>
            <a:ext cx="5400600" cy="2790800"/>
          </a:xfrm>
        </p:spPr>
        <p:txBody>
          <a:bodyPr>
            <a:normAutofit/>
          </a:bodyPr>
          <a:lstStyle/>
          <a:p>
            <a:r>
              <a:rPr lang="hr-HR" dirty="0"/>
              <a:t>e-mail: biljana.manin@skole.hr  </a:t>
            </a:r>
          </a:p>
          <a:p>
            <a:r>
              <a:rPr lang="hr-HR" dirty="0"/>
              <a:t>naručite dijete za utvrđivanje zrelosti za školu:</a:t>
            </a:r>
          </a:p>
          <a:p>
            <a:r>
              <a:rPr lang="hr-HR" dirty="0"/>
              <a:t>prijava za redovni upis djeteta roditelj/skrbnici putem aplikacije predaju od 16.2. do 15.3.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1070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533400"/>
            <a:ext cx="6957392" cy="1167408"/>
          </a:xfrm>
        </p:spPr>
        <p:txBody>
          <a:bodyPr/>
          <a:lstStyle/>
          <a:p>
            <a:r>
              <a:rPr lang="hr-HR" dirty="0"/>
              <a:t>Prijevremeni upis u 1. razred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123728" y="2348880"/>
            <a:ext cx="4505672" cy="293481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dijete treba tijekom 2026. godine napuniti 6 godina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/>
              <a:t>od 16.2. do 31.3. roditelj upiše u aplikaciju e-upisi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/>
              <a:t>obavezno priložiti psihološko </a:t>
            </a:r>
            <a:r>
              <a:rPr lang="hr-HR" dirty="0"/>
              <a:t>testiranje ili mišljenje stručne službe dječjeg vrtića</a:t>
            </a:r>
          </a:p>
          <a:p>
            <a:pPr marL="342900" indent="-342900"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883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jeca 16 x 9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246227_TF03896101" id="{2F162434-E3AF-4908-BB74-B01857A4B26A}" vid="{95CCBC2F-A663-4AD9-AE79-BA46C80AE029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389</Words>
  <Application>Microsoft Office PowerPoint</Application>
  <PresentationFormat>Prikaz na zaslonu (4:3)</PresentationFormat>
  <Paragraphs>55</Paragraphs>
  <Slides>14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Djeca 16 x 9</vt:lpstr>
      <vt:lpstr>Upis u prvi razred osnovne škole za školsku godinu 2026./2027.</vt:lpstr>
      <vt:lpstr>Osnovna škola Trnsko</vt:lpstr>
      <vt:lpstr>Upisno područje</vt:lpstr>
      <vt:lpstr>Drugo upisno područje</vt:lpstr>
      <vt:lpstr>Pravilnik o postupku utvrđivanja psihofizičkog stanja djeteta, učenika te sastavu stručnih povjerenstava, NN 94/2013.  Pravilnik o izmjenama i dopunama Pravilnika o postupku utvrđivanja psihofizičkog stanja djeteta, učenika te sastavu stručnih povjerenstava, NN 63/2020. </vt:lpstr>
      <vt:lpstr>Postupak utvrđivanja psihofizičkog stanja djeteta radi upisa u prvi razred osnovne škole</vt:lpstr>
      <vt:lpstr>Liječnički pregled </vt:lpstr>
      <vt:lpstr>Škola</vt:lpstr>
      <vt:lpstr>Prijevremeni upis u 1. razred</vt:lpstr>
      <vt:lpstr>Odgoda upisa u 1. razred</vt:lpstr>
      <vt:lpstr>UPISI U ŠKOLU</vt:lpstr>
      <vt:lpstr>Što se utvrđuje</vt:lpstr>
      <vt:lpstr>Produženi boravak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UPIS U 1. RAZRED OSNOVNE ŠKOLE</dc:title>
  <dc:creator>Pedagog</dc:creator>
  <cp:lastModifiedBy>Biljana Manin</cp:lastModifiedBy>
  <cp:revision>36</cp:revision>
  <cp:lastPrinted>2022-03-22T12:03:27Z</cp:lastPrinted>
  <dcterms:created xsi:type="dcterms:W3CDTF">2015-03-11T14:46:12Z</dcterms:created>
  <dcterms:modified xsi:type="dcterms:W3CDTF">2026-02-05T09:31:21Z</dcterms:modified>
</cp:coreProperties>
</file>